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7559675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E4B"/>
    <a:srgbClr val="002661"/>
    <a:srgbClr val="025661"/>
    <a:srgbClr val="375E3C"/>
    <a:srgbClr val="263040"/>
    <a:srgbClr val="013738"/>
    <a:srgbClr val="819825"/>
    <a:srgbClr val="FFFFFF"/>
    <a:srgbClr val="272525"/>
    <a:srgbClr val="89B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552" y="-5900"/>
      </p:cViewPr>
      <p:guideLst>
        <p:guide orient="horz" pos="5105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651323"/>
            <a:ext cx="6425724" cy="564015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8508981"/>
            <a:ext cx="5669756" cy="3911355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60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7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862524"/>
            <a:ext cx="1630055" cy="1372912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862524"/>
            <a:ext cx="4795669" cy="1372912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0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4038864"/>
            <a:ext cx="6520220" cy="673893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10841548"/>
            <a:ext cx="6520220" cy="354384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4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4312617"/>
            <a:ext cx="3212862" cy="102790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4312617"/>
            <a:ext cx="3212862" cy="102790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862527"/>
            <a:ext cx="6520220" cy="313133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971359"/>
            <a:ext cx="3198096" cy="194630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917660"/>
            <a:ext cx="3198096" cy="87039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971359"/>
            <a:ext cx="3213847" cy="194630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917660"/>
            <a:ext cx="3213847" cy="87039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33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07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080029"/>
            <a:ext cx="2438192" cy="3780102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332567"/>
            <a:ext cx="3827085" cy="11512811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4860131"/>
            <a:ext cx="2438192" cy="900399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5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080029"/>
            <a:ext cx="2438192" cy="3780102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332567"/>
            <a:ext cx="3827085" cy="11512811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4860131"/>
            <a:ext cx="2438192" cy="9003995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76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862527"/>
            <a:ext cx="6520220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4312617"/>
            <a:ext cx="6520220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5015410"/>
            <a:ext cx="170092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B1926-DB72-4414-8C27-DAB1C5957F77}" type="datetimeFigureOut">
              <a:rPr lang="pt-BR" smtClean="0"/>
              <a:t>14/03/2022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5015410"/>
            <a:ext cx="2551390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5015410"/>
            <a:ext cx="170092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7DB3-810B-463A-9634-3336C4E86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4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tângulo 171">
            <a:extLst>
              <a:ext uri="{FF2B5EF4-FFF2-40B4-BE49-F238E27FC236}">
                <a16:creationId xmlns:a16="http://schemas.microsoft.com/office/drawing/2014/main" id="{720F469E-AAE1-4033-B61B-9796D1244706}"/>
              </a:ext>
            </a:extLst>
          </p:cNvPr>
          <p:cNvSpPr/>
          <p:nvPr/>
        </p:nvSpPr>
        <p:spPr>
          <a:xfrm rot="10800000">
            <a:off x="-1196" y="631743"/>
            <a:ext cx="7564113" cy="14736204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10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82732BBA-2007-4B6F-AE8E-BBC1E0B38100}"/>
              </a:ext>
            </a:extLst>
          </p:cNvPr>
          <p:cNvSpPr/>
          <p:nvPr/>
        </p:nvSpPr>
        <p:spPr>
          <a:xfrm>
            <a:off x="-16128" y="15295558"/>
            <a:ext cx="7593796" cy="900522"/>
          </a:xfrm>
          <a:prstGeom prst="rect">
            <a:avLst/>
          </a:prstGeom>
          <a:solidFill>
            <a:srgbClr val="025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13738"/>
              </a:solidFill>
            </a:endParaRPr>
          </a:p>
        </p:txBody>
      </p:sp>
      <p:graphicFrame>
        <p:nvGraphicFramePr>
          <p:cNvPr id="174" name="Tabela 173">
            <a:extLst>
              <a:ext uri="{FF2B5EF4-FFF2-40B4-BE49-F238E27FC236}">
                <a16:creationId xmlns:a16="http://schemas.microsoft.com/office/drawing/2014/main" id="{C584E291-C7FF-4DEB-B5DD-69155DB3D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70515"/>
              </p:ext>
            </p:extLst>
          </p:nvPr>
        </p:nvGraphicFramePr>
        <p:xfrm>
          <a:off x="581313" y="5299683"/>
          <a:ext cx="5011640" cy="20348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66662">
                  <a:extLst>
                    <a:ext uri="{9D8B030D-6E8A-4147-A177-3AD203B41FA5}">
                      <a16:colId xmlns:a16="http://schemas.microsoft.com/office/drawing/2014/main" val="2894273618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120376373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39223667"/>
                    </a:ext>
                  </a:extLst>
                </a:gridCol>
                <a:gridCol w="954278">
                  <a:extLst>
                    <a:ext uri="{9D8B030D-6E8A-4147-A177-3AD203B41FA5}">
                      <a16:colId xmlns:a16="http://schemas.microsoft.com/office/drawing/2014/main" val="2402856642"/>
                    </a:ext>
                  </a:extLst>
                </a:gridCol>
              </a:tblGrid>
              <a:tr h="193678">
                <a:tc>
                  <a:txBody>
                    <a:bodyPr/>
                    <a:lstStyle/>
                    <a:p>
                      <a:pPr algn="l"/>
                      <a:endParaRPr lang="pt-BR" sz="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E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E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dirty="0">
                        <a:solidFill>
                          <a:srgbClr val="272525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E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dirty="0">
                        <a:solidFill>
                          <a:srgbClr val="272525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46689"/>
                  </a:ext>
                </a:extLst>
              </a:tr>
              <a:tr h="297536">
                <a:tc>
                  <a:txBody>
                    <a:bodyPr/>
                    <a:lstStyle/>
                    <a:p>
                      <a:pPr algn="l"/>
                      <a:r>
                        <a:rPr lang="pt-BR" sz="800" b="1" dirty="0"/>
                        <a:t>TOTAL DE SACADOS ELEGÍVEIS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</a:rPr>
                        <a:t>0502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solidFill>
                            <a:srgbClr val="272525"/>
                          </a:solidFill>
                          <a:latin typeface="+mn-lt"/>
                        </a:rPr>
                        <a:t>R$ 10.033.544,77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71091"/>
                  </a:ext>
                </a:extLst>
              </a:tr>
              <a:tr h="211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/>
                        <a:t>TOTAL DE SACADOS NÃO ELEGÍVEIS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68376"/>
                  </a:ext>
                </a:extLst>
              </a:tr>
              <a:tr h="211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/>
                        <a:t>TOTAL DE SACADOS NOVOS 10%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087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R$ 1.666.388,67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63577"/>
                  </a:ext>
                </a:extLst>
              </a:tr>
              <a:tr h="211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/>
                        <a:t>PARTES RELACIONADAS 6%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0005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R$ 985.427,80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67070"/>
                  </a:ext>
                </a:extLst>
              </a:tr>
              <a:tr h="211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/>
                        <a:t>PORCENTAGEM DE SUBSTITUIÇÃO 10%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14948"/>
                  </a:ext>
                </a:extLst>
              </a:tr>
              <a:tr h="304351">
                <a:tc>
                  <a:txBody>
                    <a:bodyPr/>
                    <a:lstStyle/>
                    <a:p>
                      <a:r>
                        <a:rPr lang="pt-BR" sz="800" b="1" dirty="0"/>
                        <a:t>CONCENTRAÇÃO MÁXIMA DE RECEBÍVEIS POR SACADO 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R$ 501.000,00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60468"/>
                  </a:ext>
                </a:extLst>
              </a:tr>
              <a:tr h="304351">
                <a:tc>
                  <a:txBody>
                    <a:bodyPr/>
                    <a:lstStyle/>
                    <a:p>
                      <a:r>
                        <a:rPr lang="pt-BR" sz="800" b="1" dirty="0"/>
                        <a:t>TOTAL DA CARTEIRA DE RECEBÍVEIS INDICADO NO TERMO DE SECURITIZAÇÃO (R$)</a:t>
                      </a:r>
                      <a:endParaRPr lang="pt-BR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R$ 16.800.000,00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rgbClr val="272525"/>
                          </a:solidFill>
                          <a:latin typeface="+mn-lt"/>
                        </a:rPr>
                        <a:t>Aderente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43376"/>
                  </a:ext>
                </a:extLst>
              </a:tr>
            </a:tbl>
          </a:graphicData>
        </a:graphic>
      </p:graphicFrame>
      <p:sp>
        <p:nvSpPr>
          <p:cNvPr id="179" name="Retângulo 178">
            <a:extLst>
              <a:ext uri="{FF2B5EF4-FFF2-40B4-BE49-F238E27FC236}">
                <a16:creationId xmlns:a16="http://schemas.microsoft.com/office/drawing/2014/main" id="{95A96F9D-8EF2-4E50-B7FC-65DD824CC077}"/>
              </a:ext>
            </a:extLst>
          </p:cNvPr>
          <p:cNvSpPr/>
          <p:nvPr/>
        </p:nvSpPr>
        <p:spPr>
          <a:xfrm>
            <a:off x="-1" y="0"/>
            <a:ext cx="7564113" cy="676558"/>
          </a:xfrm>
          <a:prstGeom prst="rect">
            <a:avLst/>
          </a:prstGeom>
          <a:solidFill>
            <a:srgbClr val="025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81" name="Gráfico 3">
            <a:extLst>
              <a:ext uri="{FF2B5EF4-FFF2-40B4-BE49-F238E27FC236}">
                <a16:creationId xmlns:a16="http://schemas.microsoft.com/office/drawing/2014/main" id="{CFF1BEB0-CED8-4F8A-8A52-0BA28A162502}"/>
              </a:ext>
            </a:extLst>
          </p:cNvPr>
          <p:cNvGrpSpPr/>
          <p:nvPr/>
        </p:nvGrpSpPr>
        <p:grpSpPr>
          <a:xfrm>
            <a:off x="6425801" y="225212"/>
            <a:ext cx="952673" cy="289993"/>
            <a:chOff x="4202902" y="1374896"/>
            <a:chExt cx="4412085" cy="1343025"/>
          </a:xfrm>
        </p:grpSpPr>
        <p:sp>
          <p:nvSpPr>
            <p:cNvPr id="182" name="Forma Livre: Forma 181">
              <a:extLst>
                <a:ext uri="{FF2B5EF4-FFF2-40B4-BE49-F238E27FC236}">
                  <a16:creationId xmlns:a16="http://schemas.microsoft.com/office/drawing/2014/main" id="{447DCE8F-362C-4186-9DE8-DD43602D8F7C}"/>
                </a:ext>
              </a:extLst>
            </p:cNvPr>
            <p:cNvSpPr/>
            <p:nvPr/>
          </p:nvSpPr>
          <p:spPr>
            <a:xfrm>
              <a:off x="5224076" y="1374896"/>
              <a:ext cx="1190625" cy="1343025"/>
            </a:xfrm>
            <a:custGeom>
              <a:avLst/>
              <a:gdLst>
                <a:gd name="connsiteX0" fmla="*/ 1041559 w 1190625"/>
                <a:gd name="connsiteY0" fmla="*/ 919624 h 1343025"/>
                <a:gd name="connsiteX1" fmla="*/ 908209 w 1190625"/>
                <a:gd name="connsiteY1" fmla="*/ 1089169 h 1343025"/>
                <a:gd name="connsiteX2" fmla="*/ 414814 w 1190625"/>
                <a:gd name="connsiteY2" fmla="*/ 1212041 h 1343025"/>
                <a:gd name="connsiteX3" fmla="*/ 83344 w 1190625"/>
                <a:gd name="connsiteY3" fmla="*/ 977726 h 1343025"/>
                <a:gd name="connsiteX4" fmla="*/ 41434 w 1190625"/>
                <a:gd name="connsiteY4" fmla="*/ 960581 h 1343025"/>
                <a:gd name="connsiteX5" fmla="*/ 7144 w 1190625"/>
                <a:gd name="connsiteY5" fmla="*/ 971058 h 1343025"/>
                <a:gd name="connsiteX6" fmla="*/ 683419 w 1190625"/>
                <a:gd name="connsiteY6" fmla="*/ 1336819 h 1343025"/>
                <a:gd name="connsiteX7" fmla="*/ 1192054 w 1190625"/>
                <a:gd name="connsiteY7" fmla="*/ 978679 h 1343025"/>
                <a:gd name="connsiteX8" fmla="*/ 1041559 w 1190625"/>
                <a:gd name="connsiteY8" fmla="*/ 919624 h 1343025"/>
                <a:gd name="connsiteX9" fmla="*/ 1106329 w 1190625"/>
                <a:gd name="connsiteY9" fmla="*/ 244301 h 1343025"/>
                <a:gd name="connsiteX10" fmla="*/ 551974 w 1190625"/>
                <a:gd name="connsiteY10" fmla="*/ 9033 h 1343025"/>
                <a:gd name="connsiteX11" fmla="*/ 100489 w 1190625"/>
                <a:gd name="connsiteY11" fmla="*/ 234776 h 1343025"/>
                <a:gd name="connsiteX12" fmla="*/ 136684 w 1190625"/>
                <a:gd name="connsiteY12" fmla="*/ 254779 h 1343025"/>
                <a:gd name="connsiteX13" fmla="*/ 196691 w 1190625"/>
                <a:gd name="connsiteY13" fmla="*/ 248111 h 1343025"/>
                <a:gd name="connsiteX14" fmla="*/ 285274 w 1190625"/>
                <a:gd name="connsiteY14" fmla="*/ 188104 h 1343025"/>
                <a:gd name="connsiteX15" fmla="*/ 590074 w 1190625"/>
                <a:gd name="connsiteY15" fmla="*/ 126191 h 1343025"/>
                <a:gd name="connsiteX16" fmla="*/ 877729 w 1190625"/>
                <a:gd name="connsiteY16" fmla="*/ 237634 h 1343025"/>
                <a:gd name="connsiteX17" fmla="*/ 981551 w 1190625"/>
                <a:gd name="connsiteY17" fmla="*/ 332884 h 1343025"/>
                <a:gd name="connsiteX18" fmla="*/ 1106329 w 1190625"/>
                <a:gd name="connsiteY18" fmla="*/ 244301 h 134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90625" h="1343025">
                  <a:moveTo>
                    <a:pt x="1041559" y="919624"/>
                  </a:moveTo>
                  <a:cubicBezTo>
                    <a:pt x="1006316" y="980583"/>
                    <a:pt x="964406" y="1040591"/>
                    <a:pt x="908209" y="1089169"/>
                  </a:cubicBezTo>
                  <a:cubicBezTo>
                    <a:pt x="763429" y="1212994"/>
                    <a:pt x="598646" y="1253951"/>
                    <a:pt x="414814" y="1212041"/>
                  </a:cubicBezTo>
                  <a:cubicBezTo>
                    <a:pt x="272891" y="1179656"/>
                    <a:pt x="164306" y="1096789"/>
                    <a:pt x="83344" y="977726"/>
                  </a:cubicBezTo>
                  <a:cubicBezTo>
                    <a:pt x="70961" y="960581"/>
                    <a:pt x="60484" y="953914"/>
                    <a:pt x="41434" y="960581"/>
                  </a:cubicBezTo>
                  <a:cubicBezTo>
                    <a:pt x="30004" y="964391"/>
                    <a:pt x="18574" y="968201"/>
                    <a:pt x="7144" y="971058"/>
                  </a:cubicBezTo>
                  <a:cubicBezTo>
                    <a:pt x="118586" y="1200611"/>
                    <a:pt x="370999" y="1371109"/>
                    <a:pt x="683419" y="1336819"/>
                  </a:cubicBezTo>
                  <a:cubicBezTo>
                    <a:pt x="936784" y="1309196"/>
                    <a:pt x="1135856" y="1128221"/>
                    <a:pt x="1192054" y="978679"/>
                  </a:cubicBezTo>
                  <a:cubicBezTo>
                    <a:pt x="1141571" y="960581"/>
                    <a:pt x="1092994" y="940579"/>
                    <a:pt x="1041559" y="919624"/>
                  </a:cubicBezTo>
                  <a:close/>
                  <a:moveTo>
                    <a:pt x="1106329" y="244301"/>
                  </a:moveTo>
                  <a:cubicBezTo>
                    <a:pt x="1034891" y="131906"/>
                    <a:pt x="813911" y="-10969"/>
                    <a:pt x="551974" y="9033"/>
                  </a:cubicBezTo>
                  <a:cubicBezTo>
                    <a:pt x="373856" y="23321"/>
                    <a:pt x="224314" y="98569"/>
                    <a:pt x="100489" y="234776"/>
                  </a:cubicBezTo>
                  <a:cubicBezTo>
                    <a:pt x="117634" y="243348"/>
                    <a:pt x="129064" y="247159"/>
                    <a:pt x="136684" y="254779"/>
                  </a:cubicBezTo>
                  <a:cubicBezTo>
                    <a:pt x="160496" y="277639"/>
                    <a:pt x="177641" y="262399"/>
                    <a:pt x="196691" y="248111"/>
                  </a:cubicBezTo>
                  <a:cubicBezTo>
                    <a:pt x="225266" y="227156"/>
                    <a:pt x="253841" y="205248"/>
                    <a:pt x="285274" y="188104"/>
                  </a:cubicBezTo>
                  <a:cubicBezTo>
                    <a:pt x="380524" y="136669"/>
                    <a:pt x="481489" y="116666"/>
                    <a:pt x="590074" y="126191"/>
                  </a:cubicBezTo>
                  <a:cubicBezTo>
                    <a:pt x="697706" y="134763"/>
                    <a:pt x="793909" y="171911"/>
                    <a:pt x="877729" y="237634"/>
                  </a:cubicBezTo>
                  <a:cubicBezTo>
                    <a:pt x="914876" y="267161"/>
                    <a:pt x="948214" y="302404"/>
                    <a:pt x="981551" y="332884"/>
                  </a:cubicBezTo>
                  <a:cubicBezTo>
                    <a:pt x="1023461" y="303356"/>
                    <a:pt x="1064419" y="273829"/>
                    <a:pt x="1106329" y="244301"/>
                  </a:cubicBezTo>
                  <a:close/>
                </a:path>
              </a:pathLst>
            </a:custGeom>
            <a:solidFill>
              <a:srgbClr val="8198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/>
            </a:p>
          </p:txBody>
        </p:sp>
        <p:sp>
          <p:nvSpPr>
            <p:cNvPr id="210" name="Forma Livre: Forma 209">
              <a:extLst>
                <a:ext uri="{FF2B5EF4-FFF2-40B4-BE49-F238E27FC236}">
                  <a16:creationId xmlns:a16="http://schemas.microsoft.com/office/drawing/2014/main" id="{5966FD72-A054-4F98-A14F-27F1AA38CC8F}"/>
                </a:ext>
              </a:extLst>
            </p:cNvPr>
            <p:cNvSpPr/>
            <p:nvPr/>
          </p:nvSpPr>
          <p:spPr>
            <a:xfrm>
              <a:off x="4840151" y="1642813"/>
              <a:ext cx="609600" cy="666750"/>
            </a:xfrm>
            <a:custGeom>
              <a:avLst/>
              <a:gdLst>
                <a:gd name="connsiteX0" fmla="*/ 207236 w 609600"/>
                <a:gd name="connsiteY0" fmla="*/ 189743 h 666750"/>
                <a:gd name="connsiteX1" fmla="*/ 431074 w 609600"/>
                <a:gd name="connsiteY1" fmla="*/ 170693 h 666750"/>
                <a:gd name="connsiteX2" fmla="*/ 513941 w 609600"/>
                <a:gd name="connsiteY2" fmla="*/ 242131 h 666750"/>
                <a:gd name="connsiteX3" fmla="*/ 607286 w 609600"/>
                <a:gd name="connsiteY3" fmla="*/ 151643 h 666750"/>
                <a:gd name="connsiteX4" fmla="*/ 210094 w 609600"/>
                <a:gd name="connsiteY4" fmla="*/ 31628 h 666750"/>
                <a:gd name="connsiteX5" fmla="*/ 8164 w 609600"/>
                <a:gd name="connsiteY5" fmla="*/ 363098 h 666750"/>
                <a:gd name="connsiteX6" fmla="*/ 305344 w 609600"/>
                <a:gd name="connsiteY6" fmla="*/ 659326 h 666750"/>
                <a:gd name="connsiteX7" fmla="*/ 603476 w 609600"/>
                <a:gd name="connsiteY7" fmla="*/ 521213 h 666750"/>
                <a:gd name="connsiteX8" fmla="*/ 512989 w 609600"/>
                <a:gd name="connsiteY8" fmla="*/ 424058 h 666750"/>
                <a:gd name="connsiteX9" fmla="*/ 437741 w 609600"/>
                <a:gd name="connsiteY9" fmla="*/ 491686 h 666750"/>
                <a:gd name="connsiteX10" fmla="*/ 198664 w 609600"/>
                <a:gd name="connsiteY10" fmla="*/ 469778 h 666750"/>
                <a:gd name="connsiteX11" fmla="*/ 138656 w 609600"/>
                <a:gd name="connsiteY11" fmla="*/ 331666 h 666750"/>
                <a:gd name="connsiteX12" fmla="*/ 207236 w 609600"/>
                <a:gd name="connsiteY12" fmla="*/ 189743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" h="666750">
                  <a:moveTo>
                    <a:pt x="207236" y="189743"/>
                  </a:moveTo>
                  <a:cubicBezTo>
                    <a:pt x="277721" y="130688"/>
                    <a:pt x="354874" y="124973"/>
                    <a:pt x="431074" y="170693"/>
                  </a:cubicBezTo>
                  <a:cubicBezTo>
                    <a:pt x="462506" y="189743"/>
                    <a:pt x="488224" y="219271"/>
                    <a:pt x="513941" y="242131"/>
                  </a:cubicBezTo>
                  <a:cubicBezTo>
                    <a:pt x="545374" y="211651"/>
                    <a:pt x="576806" y="181171"/>
                    <a:pt x="607286" y="151643"/>
                  </a:cubicBezTo>
                  <a:cubicBezTo>
                    <a:pt x="499654" y="11626"/>
                    <a:pt x="352969" y="-22664"/>
                    <a:pt x="210094" y="31628"/>
                  </a:cubicBezTo>
                  <a:cubicBezTo>
                    <a:pt x="82459" y="79253"/>
                    <a:pt x="-3266" y="199268"/>
                    <a:pt x="8164" y="363098"/>
                  </a:cubicBezTo>
                  <a:cubicBezTo>
                    <a:pt x="15784" y="474541"/>
                    <a:pt x="102461" y="636466"/>
                    <a:pt x="305344" y="659326"/>
                  </a:cubicBezTo>
                  <a:cubicBezTo>
                    <a:pt x="393926" y="668851"/>
                    <a:pt x="555851" y="602176"/>
                    <a:pt x="603476" y="521213"/>
                  </a:cubicBezTo>
                  <a:cubicBezTo>
                    <a:pt x="572996" y="488828"/>
                    <a:pt x="543469" y="457396"/>
                    <a:pt x="512989" y="424058"/>
                  </a:cubicBezTo>
                  <a:cubicBezTo>
                    <a:pt x="487271" y="446918"/>
                    <a:pt x="465364" y="473588"/>
                    <a:pt x="437741" y="491686"/>
                  </a:cubicBezTo>
                  <a:cubicBezTo>
                    <a:pt x="359636" y="544073"/>
                    <a:pt x="266291" y="534548"/>
                    <a:pt x="198664" y="469778"/>
                  </a:cubicBezTo>
                  <a:cubicBezTo>
                    <a:pt x="160564" y="432631"/>
                    <a:pt x="137704" y="384053"/>
                    <a:pt x="138656" y="331666"/>
                  </a:cubicBezTo>
                  <a:cubicBezTo>
                    <a:pt x="140561" y="275468"/>
                    <a:pt x="162469" y="226891"/>
                    <a:pt x="207236" y="18974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>
                <a:solidFill>
                  <a:srgbClr val="373435"/>
                </a:solidFill>
              </a:endParaRPr>
            </a:p>
          </p:txBody>
        </p:sp>
        <p:sp>
          <p:nvSpPr>
            <p:cNvPr id="211" name="Forma Livre: Forma 210">
              <a:extLst>
                <a:ext uri="{FF2B5EF4-FFF2-40B4-BE49-F238E27FC236}">
                  <a16:creationId xmlns:a16="http://schemas.microsoft.com/office/drawing/2014/main" id="{F521D8D0-6B1F-45F9-AF7F-D8FC255F1A10}"/>
                </a:ext>
              </a:extLst>
            </p:cNvPr>
            <p:cNvSpPr/>
            <p:nvPr/>
          </p:nvSpPr>
          <p:spPr>
            <a:xfrm>
              <a:off x="6167848" y="1643707"/>
              <a:ext cx="666750" cy="666750"/>
            </a:xfrm>
            <a:custGeom>
              <a:avLst/>
              <a:gdLst>
                <a:gd name="connsiteX0" fmla="*/ 654047 w 666750"/>
                <a:gd name="connsiteY0" fmla="*/ 283147 h 666750"/>
                <a:gd name="connsiteX1" fmla="*/ 483549 w 666750"/>
                <a:gd name="connsiteY1" fmla="*/ 42164 h 666750"/>
                <a:gd name="connsiteX2" fmla="*/ 83500 w 666750"/>
                <a:gd name="connsiteY2" fmla="*/ 123127 h 666750"/>
                <a:gd name="connsiteX3" fmla="*/ 13014 w 666750"/>
                <a:gd name="connsiteY3" fmla="*/ 385064 h 666750"/>
                <a:gd name="connsiteX4" fmla="*/ 324482 w 666750"/>
                <a:gd name="connsiteY4" fmla="*/ 656527 h 666750"/>
                <a:gd name="connsiteX5" fmla="*/ 659762 w 666750"/>
                <a:gd name="connsiteY5" fmla="*/ 657479 h 666750"/>
                <a:gd name="connsiteX6" fmla="*/ 659762 w 666750"/>
                <a:gd name="connsiteY6" fmla="*/ 320294 h 666750"/>
                <a:gd name="connsiteX7" fmla="*/ 654047 w 666750"/>
                <a:gd name="connsiteY7" fmla="*/ 283147 h 666750"/>
                <a:gd name="connsiteX8" fmla="*/ 524507 w 666750"/>
                <a:gd name="connsiteY8" fmla="*/ 516509 h 666750"/>
                <a:gd name="connsiteX9" fmla="*/ 290192 w 666750"/>
                <a:gd name="connsiteY9" fmla="*/ 514604 h 666750"/>
                <a:gd name="connsiteX10" fmla="*/ 146364 w 666750"/>
                <a:gd name="connsiteY10" fmla="*/ 361252 h 666750"/>
                <a:gd name="connsiteX11" fmla="*/ 303527 w 666750"/>
                <a:gd name="connsiteY11" fmla="*/ 143129 h 666750"/>
                <a:gd name="connsiteX12" fmla="*/ 525460 w 666750"/>
                <a:gd name="connsiteY12" fmla="*/ 330772 h 666750"/>
                <a:gd name="connsiteX13" fmla="*/ 524507 w 666750"/>
                <a:gd name="connsiteY13" fmla="*/ 516509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750" h="666750">
                  <a:moveTo>
                    <a:pt x="654047" y="283147"/>
                  </a:moveTo>
                  <a:cubicBezTo>
                    <a:pt x="639760" y="172657"/>
                    <a:pt x="579752" y="92647"/>
                    <a:pt x="483549" y="42164"/>
                  </a:cubicBezTo>
                  <a:cubicBezTo>
                    <a:pt x="357820" y="-23558"/>
                    <a:pt x="182560" y="3112"/>
                    <a:pt x="83500" y="123127"/>
                  </a:cubicBezTo>
                  <a:cubicBezTo>
                    <a:pt x="18730" y="201232"/>
                    <a:pt x="-5083" y="291719"/>
                    <a:pt x="13014" y="385064"/>
                  </a:cubicBezTo>
                  <a:cubicBezTo>
                    <a:pt x="45400" y="550799"/>
                    <a:pt x="158747" y="647002"/>
                    <a:pt x="324482" y="656527"/>
                  </a:cubicBezTo>
                  <a:cubicBezTo>
                    <a:pt x="434020" y="663194"/>
                    <a:pt x="544510" y="657479"/>
                    <a:pt x="659762" y="657479"/>
                  </a:cubicBezTo>
                  <a:cubicBezTo>
                    <a:pt x="659762" y="543179"/>
                    <a:pt x="659762" y="431737"/>
                    <a:pt x="659762" y="320294"/>
                  </a:cubicBezTo>
                  <a:cubicBezTo>
                    <a:pt x="659762" y="308864"/>
                    <a:pt x="655952" y="295529"/>
                    <a:pt x="654047" y="283147"/>
                  </a:cubicBezTo>
                  <a:close/>
                  <a:moveTo>
                    <a:pt x="524507" y="516509"/>
                  </a:moveTo>
                  <a:cubicBezTo>
                    <a:pt x="442592" y="516509"/>
                    <a:pt x="365439" y="523177"/>
                    <a:pt x="290192" y="514604"/>
                  </a:cubicBezTo>
                  <a:cubicBezTo>
                    <a:pt x="213992" y="506032"/>
                    <a:pt x="161605" y="439357"/>
                    <a:pt x="146364" y="361252"/>
                  </a:cubicBezTo>
                  <a:cubicBezTo>
                    <a:pt x="126362" y="257429"/>
                    <a:pt x="210182" y="159322"/>
                    <a:pt x="303527" y="143129"/>
                  </a:cubicBezTo>
                  <a:cubicBezTo>
                    <a:pt x="434972" y="120269"/>
                    <a:pt x="528317" y="238379"/>
                    <a:pt x="525460" y="330772"/>
                  </a:cubicBezTo>
                  <a:cubicBezTo>
                    <a:pt x="522602" y="393637"/>
                    <a:pt x="524507" y="456502"/>
                    <a:pt x="524507" y="5165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>
                <a:solidFill>
                  <a:srgbClr val="373435"/>
                </a:solidFill>
              </a:endParaRPr>
            </a:p>
          </p:txBody>
        </p:sp>
        <p:sp>
          <p:nvSpPr>
            <p:cNvPr id="212" name="Forma Livre: Forma 211">
              <a:extLst>
                <a:ext uri="{FF2B5EF4-FFF2-40B4-BE49-F238E27FC236}">
                  <a16:creationId xmlns:a16="http://schemas.microsoft.com/office/drawing/2014/main" id="{30E11AC0-8052-4617-9E8B-6BC52045E96F}"/>
                </a:ext>
              </a:extLst>
            </p:cNvPr>
            <p:cNvSpPr/>
            <p:nvPr/>
          </p:nvSpPr>
          <p:spPr>
            <a:xfrm>
              <a:off x="4202902" y="1645147"/>
              <a:ext cx="609600" cy="657225"/>
            </a:xfrm>
            <a:custGeom>
              <a:avLst/>
              <a:gdLst>
                <a:gd name="connsiteX0" fmla="*/ 220598 w 609600"/>
                <a:gd name="connsiteY0" fmla="*/ 27390 h 657225"/>
                <a:gd name="connsiteX1" fmla="*/ 8191 w 609600"/>
                <a:gd name="connsiteY1" fmla="*/ 360765 h 657225"/>
                <a:gd name="connsiteX2" fmla="*/ 229171 w 609600"/>
                <a:gd name="connsiteY2" fmla="*/ 641752 h 657225"/>
                <a:gd name="connsiteX3" fmla="*/ 602551 w 609600"/>
                <a:gd name="connsiteY3" fmla="*/ 518880 h 657225"/>
                <a:gd name="connsiteX4" fmla="*/ 510158 w 609600"/>
                <a:gd name="connsiteY4" fmla="*/ 425535 h 657225"/>
                <a:gd name="connsiteX5" fmla="*/ 254888 w 609600"/>
                <a:gd name="connsiteY5" fmla="*/ 501735 h 657225"/>
                <a:gd name="connsiteX6" fmla="*/ 607313 w 609600"/>
                <a:gd name="connsiteY6" fmla="*/ 150262 h 657225"/>
                <a:gd name="connsiteX7" fmla="*/ 220598 w 609600"/>
                <a:gd name="connsiteY7" fmla="*/ 27390 h 657225"/>
                <a:gd name="connsiteX8" fmla="*/ 156781 w 609600"/>
                <a:gd name="connsiteY8" fmla="*/ 401722 h 657225"/>
                <a:gd name="connsiteX9" fmla="*/ 186308 w 609600"/>
                <a:gd name="connsiteY9" fmla="*/ 207412 h 657225"/>
                <a:gd name="connsiteX10" fmla="*/ 399668 w 609600"/>
                <a:gd name="connsiteY10" fmla="*/ 158835 h 657225"/>
                <a:gd name="connsiteX11" fmla="*/ 156781 w 609600"/>
                <a:gd name="connsiteY11" fmla="*/ 4017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9600" h="657225">
                  <a:moveTo>
                    <a:pt x="220598" y="27390"/>
                  </a:moveTo>
                  <a:cubicBezTo>
                    <a:pt x="94868" y="71205"/>
                    <a:pt x="-4192" y="185505"/>
                    <a:pt x="8191" y="360765"/>
                  </a:cubicBezTo>
                  <a:cubicBezTo>
                    <a:pt x="17716" y="492210"/>
                    <a:pt x="97726" y="600795"/>
                    <a:pt x="229171" y="641752"/>
                  </a:cubicBezTo>
                  <a:cubicBezTo>
                    <a:pt x="373951" y="687472"/>
                    <a:pt x="507301" y="640800"/>
                    <a:pt x="602551" y="518880"/>
                  </a:cubicBezTo>
                  <a:cubicBezTo>
                    <a:pt x="571118" y="487447"/>
                    <a:pt x="540638" y="456015"/>
                    <a:pt x="510158" y="425535"/>
                  </a:cubicBezTo>
                  <a:cubicBezTo>
                    <a:pt x="416813" y="538882"/>
                    <a:pt x="312038" y="539835"/>
                    <a:pt x="254888" y="501735"/>
                  </a:cubicBezTo>
                  <a:cubicBezTo>
                    <a:pt x="372998" y="383625"/>
                    <a:pt x="490156" y="267420"/>
                    <a:pt x="607313" y="150262"/>
                  </a:cubicBezTo>
                  <a:cubicBezTo>
                    <a:pt x="506348" y="24532"/>
                    <a:pt x="365378" y="-24045"/>
                    <a:pt x="220598" y="27390"/>
                  </a:cubicBezTo>
                  <a:close/>
                  <a:moveTo>
                    <a:pt x="156781" y="401722"/>
                  </a:moveTo>
                  <a:cubicBezTo>
                    <a:pt x="116776" y="352192"/>
                    <a:pt x="145351" y="255990"/>
                    <a:pt x="186308" y="207412"/>
                  </a:cubicBezTo>
                  <a:cubicBezTo>
                    <a:pt x="245363" y="136927"/>
                    <a:pt x="355853" y="126450"/>
                    <a:pt x="399668" y="158835"/>
                  </a:cubicBezTo>
                  <a:cubicBezTo>
                    <a:pt x="318706" y="239797"/>
                    <a:pt x="237743" y="320760"/>
                    <a:pt x="156781" y="40172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>
                <a:solidFill>
                  <a:srgbClr val="373435"/>
                </a:solidFill>
              </a:endParaRPr>
            </a:p>
          </p:txBody>
        </p:sp>
        <p:sp>
          <p:nvSpPr>
            <p:cNvPr id="214" name="Forma Livre: Forma 213">
              <a:extLst>
                <a:ext uri="{FF2B5EF4-FFF2-40B4-BE49-F238E27FC236}">
                  <a16:creationId xmlns:a16="http://schemas.microsoft.com/office/drawing/2014/main" id="{BBA08F39-FBF3-49E7-B53B-A37FDB48EAEA}"/>
                </a:ext>
              </a:extLst>
            </p:cNvPr>
            <p:cNvSpPr/>
            <p:nvPr/>
          </p:nvSpPr>
          <p:spPr>
            <a:xfrm>
              <a:off x="7957762" y="1646271"/>
              <a:ext cx="657225" cy="657225"/>
            </a:xfrm>
            <a:custGeom>
              <a:avLst/>
              <a:gdLst>
                <a:gd name="connsiteX0" fmla="*/ 336698 w 657225"/>
                <a:gd name="connsiteY0" fmla="*/ 7216 h 657225"/>
                <a:gd name="connsiteX1" fmla="*/ 8085 w 657225"/>
                <a:gd name="connsiteY1" fmla="*/ 305348 h 657225"/>
                <a:gd name="connsiteX2" fmla="*/ 330983 w 657225"/>
                <a:gd name="connsiteY2" fmla="*/ 656821 h 657225"/>
                <a:gd name="connsiteX3" fmla="*/ 657691 w 657225"/>
                <a:gd name="connsiteY3" fmla="*/ 332018 h 657225"/>
                <a:gd name="connsiteX4" fmla="*/ 336698 w 657225"/>
                <a:gd name="connsiteY4" fmla="*/ 7216 h 657225"/>
                <a:gd name="connsiteX5" fmla="*/ 331936 w 657225"/>
                <a:gd name="connsiteY5" fmla="*/ 523471 h 657225"/>
                <a:gd name="connsiteX6" fmla="*/ 139531 w 657225"/>
                <a:gd name="connsiteY6" fmla="*/ 331066 h 657225"/>
                <a:gd name="connsiteX7" fmla="*/ 330983 w 657225"/>
                <a:gd name="connsiteY7" fmla="*/ 142471 h 657225"/>
                <a:gd name="connsiteX8" fmla="*/ 523388 w 657225"/>
                <a:gd name="connsiteY8" fmla="*/ 332971 h 657225"/>
                <a:gd name="connsiteX9" fmla="*/ 331936 w 657225"/>
                <a:gd name="connsiteY9" fmla="*/ 523471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7225" h="657225">
                  <a:moveTo>
                    <a:pt x="336698" y="7216"/>
                  </a:moveTo>
                  <a:cubicBezTo>
                    <a:pt x="153818" y="3406"/>
                    <a:pt x="19516" y="151043"/>
                    <a:pt x="8085" y="305348"/>
                  </a:cubicBezTo>
                  <a:cubicBezTo>
                    <a:pt x="-7154" y="511088"/>
                    <a:pt x="165248" y="666346"/>
                    <a:pt x="330983" y="656821"/>
                  </a:cubicBezTo>
                  <a:cubicBezTo>
                    <a:pt x="516721" y="660631"/>
                    <a:pt x="657691" y="510136"/>
                    <a:pt x="657691" y="332018"/>
                  </a:cubicBezTo>
                  <a:cubicBezTo>
                    <a:pt x="657691" y="147233"/>
                    <a:pt x="513863" y="10073"/>
                    <a:pt x="336698" y="7216"/>
                  </a:cubicBezTo>
                  <a:close/>
                  <a:moveTo>
                    <a:pt x="331936" y="523471"/>
                  </a:moveTo>
                  <a:cubicBezTo>
                    <a:pt x="227160" y="524423"/>
                    <a:pt x="142388" y="447271"/>
                    <a:pt x="139531" y="331066"/>
                  </a:cubicBezTo>
                  <a:cubicBezTo>
                    <a:pt x="136673" y="236768"/>
                    <a:pt x="227160" y="138661"/>
                    <a:pt x="330983" y="142471"/>
                  </a:cubicBezTo>
                  <a:cubicBezTo>
                    <a:pt x="437663" y="135803"/>
                    <a:pt x="528151" y="240578"/>
                    <a:pt x="523388" y="332971"/>
                  </a:cubicBezTo>
                  <a:cubicBezTo>
                    <a:pt x="517673" y="443461"/>
                    <a:pt x="443378" y="522518"/>
                    <a:pt x="331936" y="5234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 dirty="0">
                <a:solidFill>
                  <a:srgbClr val="373435"/>
                </a:solidFill>
              </a:endParaRPr>
            </a:p>
          </p:txBody>
        </p:sp>
        <p:sp>
          <p:nvSpPr>
            <p:cNvPr id="215" name="Forma Livre: Forma 214">
              <a:extLst>
                <a:ext uri="{FF2B5EF4-FFF2-40B4-BE49-F238E27FC236}">
                  <a16:creationId xmlns:a16="http://schemas.microsoft.com/office/drawing/2014/main" id="{BC9A016B-FA3E-47BE-BAB9-9AB739D7F58C}"/>
                </a:ext>
              </a:extLst>
            </p:cNvPr>
            <p:cNvSpPr/>
            <p:nvPr/>
          </p:nvSpPr>
          <p:spPr>
            <a:xfrm>
              <a:off x="6850946" y="1642597"/>
              <a:ext cx="657225" cy="914400"/>
            </a:xfrm>
            <a:custGeom>
              <a:avLst/>
              <a:gdLst>
                <a:gd name="connsiteX0" fmla="*/ 423386 w 657225"/>
                <a:gd name="connsiteY0" fmla="*/ 21367 h 914400"/>
                <a:gd name="connsiteX1" fmla="*/ 97631 w 657225"/>
                <a:gd name="connsiteY1" fmla="*/ 105187 h 914400"/>
                <a:gd name="connsiteX2" fmla="*/ 7144 w 657225"/>
                <a:gd name="connsiteY2" fmla="*/ 332835 h 914400"/>
                <a:gd name="connsiteX3" fmla="*/ 105251 w 657225"/>
                <a:gd name="connsiteY3" fmla="*/ 567150 h 914400"/>
                <a:gd name="connsiteX4" fmla="*/ 327184 w 657225"/>
                <a:gd name="connsiteY4" fmla="*/ 658590 h 914400"/>
                <a:gd name="connsiteX5" fmla="*/ 509111 w 657225"/>
                <a:gd name="connsiteY5" fmla="*/ 659542 h 914400"/>
                <a:gd name="connsiteX6" fmla="*/ 263366 w 657225"/>
                <a:gd name="connsiteY6" fmla="*/ 783367 h 914400"/>
                <a:gd name="connsiteX7" fmla="*/ 263366 w 657225"/>
                <a:gd name="connsiteY7" fmla="*/ 912907 h 914400"/>
                <a:gd name="connsiteX8" fmla="*/ 391954 w 657225"/>
                <a:gd name="connsiteY8" fmla="*/ 911955 h 914400"/>
                <a:gd name="connsiteX9" fmla="*/ 639604 w 657225"/>
                <a:gd name="connsiteY9" fmla="*/ 690975 h 914400"/>
                <a:gd name="connsiteX10" fmla="*/ 656749 w 657225"/>
                <a:gd name="connsiteY10" fmla="*/ 596677 h 914400"/>
                <a:gd name="connsiteX11" fmla="*/ 649129 w 657225"/>
                <a:gd name="connsiteY11" fmla="*/ 270922 h 914400"/>
                <a:gd name="connsiteX12" fmla="*/ 423386 w 657225"/>
                <a:gd name="connsiteY12" fmla="*/ 21367 h 914400"/>
                <a:gd name="connsiteX13" fmla="*/ 522446 w 657225"/>
                <a:gd name="connsiteY13" fmla="*/ 527145 h 914400"/>
                <a:gd name="connsiteX14" fmla="*/ 280511 w 657225"/>
                <a:gd name="connsiteY14" fmla="*/ 514762 h 914400"/>
                <a:gd name="connsiteX15" fmla="*/ 138589 w 657225"/>
                <a:gd name="connsiteY15" fmla="*/ 324262 h 914400"/>
                <a:gd name="connsiteX16" fmla="*/ 298609 w 657225"/>
                <a:gd name="connsiteY16" fmla="*/ 146145 h 914400"/>
                <a:gd name="connsiteX17" fmla="*/ 521494 w 657225"/>
                <a:gd name="connsiteY17" fmla="*/ 336645 h 914400"/>
                <a:gd name="connsiteX18" fmla="*/ 522446 w 657225"/>
                <a:gd name="connsiteY18" fmla="*/ 527145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7225" h="914400">
                  <a:moveTo>
                    <a:pt x="423386" y="21367"/>
                  </a:moveTo>
                  <a:cubicBezTo>
                    <a:pt x="301466" y="-12923"/>
                    <a:pt x="189071" y="14700"/>
                    <a:pt x="97631" y="105187"/>
                  </a:cubicBezTo>
                  <a:cubicBezTo>
                    <a:pt x="35719" y="167100"/>
                    <a:pt x="7144" y="243300"/>
                    <a:pt x="7144" y="332835"/>
                  </a:cubicBezTo>
                  <a:cubicBezTo>
                    <a:pt x="7144" y="426180"/>
                    <a:pt x="39529" y="502380"/>
                    <a:pt x="105251" y="567150"/>
                  </a:cubicBezTo>
                  <a:cubicBezTo>
                    <a:pt x="166211" y="628110"/>
                    <a:pt x="242411" y="655732"/>
                    <a:pt x="327184" y="658590"/>
                  </a:cubicBezTo>
                  <a:cubicBezTo>
                    <a:pt x="386239" y="661447"/>
                    <a:pt x="446246" y="659542"/>
                    <a:pt x="509111" y="659542"/>
                  </a:cubicBezTo>
                  <a:cubicBezTo>
                    <a:pt x="460534" y="770985"/>
                    <a:pt x="368141" y="790987"/>
                    <a:pt x="263366" y="783367"/>
                  </a:cubicBezTo>
                  <a:cubicBezTo>
                    <a:pt x="263366" y="828135"/>
                    <a:pt x="263366" y="868140"/>
                    <a:pt x="263366" y="912907"/>
                  </a:cubicBezTo>
                  <a:cubicBezTo>
                    <a:pt x="308134" y="912907"/>
                    <a:pt x="351949" y="920527"/>
                    <a:pt x="391954" y="911955"/>
                  </a:cubicBezTo>
                  <a:cubicBezTo>
                    <a:pt x="514826" y="885285"/>
                    <a:pt x="600551" y="812895"/>
                    <a:pt x="639604" y="690975"/>
                  </a:cubicBezTo>
                  <a:cubicBezTo>
                    <a:pt x="649129" y="660495"/>
                    <a:pt x="656749" y="628110"/>
                    <a:pt x="656749" y="596677"/>
                  </a:cubicBezTo>
                  <a:cubicBezTo>
                    <a:pt x="656749" y="488092"/>
                    <a:pt x="663416" y="377602"/>
                    <a:pt x="649129" y="270922"/>
                  </a:cubicBezTo>
                  <a:cubicBezTo>
                    <a:pt x="631031" y="143287"/>
                    <a:pt x="547211" y="55657"/>
                    <a:pt x="423386" y="21367"/>
                  </a:cubicBezTo>
                  <a:close/>
                  <a:moveTo>
                    <a:pt x="522446" y="527145"/>
                  </a:moveTo>
                  <a:cubicBezTo>
                    <a:pt x="439579" y="524287"/>
                    <a:pt x="357664" y="530002"/>
                    <a:pt x="280511" y="514762"/>
                  </a:cubicBezTo>
                  <a:cubicBezTo>
                    <a:pt x="187166" y="496665"/>
                    <a:pt x="133826" y="413797"/>
                    <a:pt x="138589" y="324262"/>
                  </a:cubicBezTo>
                  <a:cubicBezTo>
                    <a:pt x="143351" y="234727"/>
                    <a:pt x="200501" y="163290"/>
                    <a:pt x="298609" y="146145"/>
                  </a:cubicBezTo>
                  <a:cubicBezTo>
                    <a:pt x="435769" y="122332"/>
                    <a:pt x="528161" y="242347"/>
                    <a:pt x="521494" y="336645"/>
                  </a:cubicBezTo>
                  <a:cubicBezTo>
                    <a:pt x="519589" y="397605"/>
                    <a:pt x="522446" y="458565"/>
                    <a:pt x="522446" y="52714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 dirty="0">
                <a:solidFill>
                  <a:srgbClr val="373435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216" name="Forma Livre: Forma 215">
              <a:extLst>
                <a:ext uri="{FF2B5EF4-FFF2-40B4-BE49-F238E27FC236}">
                  <a16:creationId xmlns:a16="http://schemas.microsoft.com/office/drawing/2014/main" id="{FC5B03CD-DF99-47E9-AB5A-D62982A7A189}"/>
                </a:ext>
              </a:extLst>
            </p:cNvPr>
            <p:cNvSpPr/>
            <p:nvPr/>
          </p:nvSpPr>
          <p:spPr>
            <a:xfrm>
              <a:off x="7532888" y="1642533"/>
              <a:ext cx="400050" cy="657225"/>
            </a:xfrm>
            <a:custGeom>
              <a:avLst/>
              <a:gdLst>
                <a:gd name="connsiteX0" fmla="*/ 7192 w 400050"/>
                <a:gd name="connsiteY0" fmla="*/ 329089 h 657225"/>
                <a:gd name="connsiteX1" fmla="*/ 7192 w 400050"/>
                <a:gd name="connsiteY1" fmla="*/ 658654 h 657225"/>
                <a:gd name="connsiteX2" fmla="*/ 142447 w 400050"/>
                <a:gd name="connsiteY2" fmla="*/ 658654 h 657225"/>
                <a:gd name="connsiteX3" fmla="*/ 143399 w 400050"/>
                <a:gd name="connsiteY3" fmla="*/ 322421 h 657225"/>
                <a:gd name="connsiteX4" fmla="*/ 301514 w 400050"/>
                <a:gd name="connsiteY4" fmla="*/ 145256 h 657225"/>
                <a:gd name="connsiteX5" fmla="*/ 400574 w 400050"/>
                <a:gd name="connsiteY5" fmla="*/ 135731 h 657225"/>
                <a:gd name="connsiteX6" fmla="*/ 400574 w 400050"/>
                <a:gd name="connsiteY6" fmla="*/ 7144 h 657225"/>
                <a:gd name="connsiteX7" fmla="*/ 265319 w 400050"/>
                <a:gd name="connsiteY7" fmla="*/ 15716 h 657225"/>
                <a:gd name="connsiteX8" fmla="*/ 7192 w 400050"/>
                <a:gd name="connsiteY8" fmla="*/ 329089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657225">
                  <a:moveTo>
                    <a:pt x="7192" y="329089"/>
                  </a:moveTo>
                  <a:cubicBezTo>
                    <a:pt x="9097" y="428149"/>
                    <a:pt x="7192" y="647224"/>
                    <a:pt x="7192" y="658654"/>
                  </a:cubicBezTo>
                  <a:cubicBezTo>
                    <a:pt x="53864" y="658654"/>
                    <a:pt x="95774" y="658654"/>
                    <a:pt x="142447" y="658654"/>
                  </a:cubicBezTo>
                  <a:cubicBezTo>
                    <a:pt x="142447" y="644366"/>
                    <a:pt x="140542" y="422434"/>
                    <a:pt x="143399" y="322421"/>
                  </a:cubicBezTo>
                  <a:cubicBezTo>
                    <a:pt x="145304" y="238601"/>
                    <a:pt x="211979" y="155734"/>
                    <a:pt x="301514" y="145256"/>
                  </a:cubicBezTo>
                  <a:cubicBezTo>
                    <a:pt x="334852" y="141446"/>
                    <a:pt x="368189" y="138589"/>
                    <a:pt x="400574" y="135731"/>
                  </a:cubicBezTo>
                  <a:cubicBezTo>
                    <a:pt x="400574" y="93821"/>
                    <a:pt x="400574" y="52864"/>
                    <a:pt x="400574" y="7144"/>
                  </a:cubicBezTo>
                  <a:cubicBezTo>
                    <a:pt x="353902" y="10001"/>
                    <a:pt x="309134" y="10001"/>
                    <a:pt x="265319" y="15716"/>
                  </a:cubicBezTo>
                  <a:cubicBezTo>
                    <a:pt x="129112" y="34766"/>
                    <a:pt x="4334" y="175736"/>
                    <a:pt x="7192" y="32908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795" dirty="0">
                <a:solidFill>
                  <a:srgbClr val="373435"/>
                </a:solidFill>
              </a:endParaRPr>
            </a:p>
          </p:txBody>
        </p:sp>
      </p:grpSp>
      <p:sp>
        <p:nvSpPr>
          <p:cNvPr id="222" name="CaixaDeTexto 9">
            <a:extLst>
              <a:ext uri="{FF2B5EF4-FFF2-40B4-BE49-F238E27FC236}">
                <a16:creationId xmlns:a16="http://schemas.microsoft.com/office/drawing/2014/main" id="{4D2AF932-6C13-4DB5-BBF3-2040ED3F88B7}"/>
              </a:ext>
            </a:extLst>
          </p:cNvPr>
          <p:cNvSpPr txBox="1"/>
          <p:nvPr/>
        </p:nvSpPr>
        <p:spPr>
          <a:xfrm>
            <a:off x="189534" y="15701313"/>
            <a:ext cx="2354592" cy="3385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1000">
                <a:solidFill>
                  <a:srgbClr val="F0F0F0"/>
                </a:solidFill>
                <a:latin typeface="NimbusSan"/>
                <a:ea typeface="NimbusSan"/>
                <a:cs typeface="NimbusSan"/>
                <a:sym typeface="NimbusSan"/>
              </a:defRPr>
            </a:lvl1pPr>
          </a:lstStyle>
          <a:p>
            <a:r>
              <a:rPr lang="pt-BR" sz="800" dirty="0">
                <a:solidFill>
                  <a:schemeClr val="bg1"/>
                </a:solidFill>
                <a:latin typeface="+mn-lt"/>
              </a:rPr>
              <a:t>Av. Pedroso de Morais, 1.553 – Conj. 33 – 3º andar</a:t>
            </a:r>
          </a:p>
          <a:p>
            <a:r>
              <a:rPr lang="pt-BR" sz="800" dirty="0">
                <a:solidFill>
                  <a:schemeClr val="bg1"/>
                </a:solidFill>
                <a:latin typeface="+mn-lt"/>
              </a:rPr>
              <a:t>CEP: 05419-001  -  </a:t>
            </a:r>
            <a:r>
              <a:rPr lang="pt-BR" sz="800" b="1" dirty="0">
                <a:solidFill>
                  <a:schemeClr val="bg1"/>
                </a:solidFill>
                <a:latin typeface="+mn-lt"/>
              </a:rPr>
              <a:t>São Paulo - SP</a:t>
            </a:r>
          </a:p>
        </p:txBody>
      </p:sp>
      <p:sp>
        <p:nvSpPr>
          <p:cNvPr id="223" name="CaixaDeTexto 12">
            <a:extLst>
              <a:ext uri="{FF2B5EF4-FFF2-40B4-BE49-F238E27FC236}">
                <a16:creationId xmlns:a16="http://schemas.microsoft.com/office/drawing/2014/main" id="{79B47DAF-B107-43A4-8E0B-A50A1B106DEF}"/>
              </a:ext>
            </a:extLst>
          </p:cNvPr>
          <p:cNvSpPr txBox="1"/>
          <p:nvPr/>
        </p:nvSpPr>
        <p:spPr>
          <a:xfrm>
            <a:off x="2994223" y="15818205"/>
            <a:ext cx="1401160" cy="21544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10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r>
              <a:rPr lang="pt-BR" sz="800" b="1" dirty="0">
                <a:solidFill>
                  <a:schemeClr val="bg1"/>
                </a:solidFill>
                <a:latin typeface="+mn-lt"/>
              </a:rPr>
              <a:t>www.ecoagro.agr.br</a:t>
            </a:r>
            <a:endParaRPr sz="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24" name="Agrupar 223">
            <a:extLst>
              <a:ext uri="{FF2B5EF4-FFF2-40B4-BE49-F238E27FC236}">
                <a16:creationId xmlns:a16="http://schemas.microsoft.com/office/drawing/2014/main" id="{20D7BD56-3203-4330-8B69-A14909A38334}"/>
              </a:ext>
            </a:extLst>
          </p:cNvPr>
          <p:cNvGrpSpPr/>
          <p:nvPr/>
        </p:nvGrpSpPr>
        <p:grpSpPr>
          <a:xfrm>
            <a:off x="181205" y="3073504"/>
            <a:ext cx="7197267" cy="1995393"/>
            <a:chOff x="181202" y="2963213"/>
            <a:chExt cx="7197267" cy="1995393"/>
          </a:xfrm>
          <a:solidFill>
            <a:srgbClr val="263040"/>
          </a:solidFill>
        </p:grpSpPr>
        <p:sp>
          <p:nvSpPr>
            <p:cNvPr id="225" name="Retângulo: Cantos Arredondados 224">
              <a:extLst>
                <a:ext uri="{FF2B5EF4-FFF2-40B4-BE49-F238E27FC236}">
                  <a16:creationId xmlns:a16="http://schemas.microsoft.com/office/drawing/2014/main" id="{BE700669-84F2-4B72-812C-76AD4909C8A6}"/>
                </a:ext>
              </a:extLst>
            </p:cNvPr>
            <p:cNvSpPr/>
            <p:nvPr/>
          </p:nvSpPr>
          <p:spPr>
            <a:xfrm>
              <a:off x="181202" y="2963213"/>
              <a:ext cx="7197267" cy="1995393"/>
            </a:xfrm>
            <a:prstGeom prst="roundRect">
              <a:avLst>
                <a:gd name="adj" fmla="val 2526"/>
              </a:avLst>
            </a:prstGeom>
            <a:solidFill>
              <a:srgbClr val="025661"/>
            </a:solidFill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5742" tIns="15742" rIns="15742" bIns="15742" numCol="1" spcCol="3810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defTabSz="649713"/>
              <a:endParaRPr lang="pt-BR" sz="240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26" name="CaixaDeTexto 18">
              <a:extLst>
                <a:ext uri="{FF2B5EF4-FFF2-40B4-BE49-F238E27FC236}">
                  <a16:creationId xmlns:a16="http://schemas.microsoft.com/office/drawing/2014/main" id="{A584364B-826C-486F-8C6B-FA07F1AC9906}"/>
                </a:ext>
              </a:extLst>
            </p:cNvPr>
            <p:cNvSpPr txBox="1"/>
            <p:nvPr/>
          </p:nvSpPr>
          <p:spPr>
            <a:xfrm>
              <a:off x="796295" y="3428106"/>
              <a:ext cx="1661152" cy="1323439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Total de recebíveis vinculados na </a:t>
              </a: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carteira de recebíveis: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R$ 12.685.361,24 </a:t>
              </a:r>
            </a:p>
            <a:p>
              <a:endParaRPr lang="pt-BR" sz="800" b="1" dirty="0">
                <a:solidFill>
                  <a:schemeClr val="bg1"/>
                </a:solidFill>
                <a:latin typeface="+mn-lt"/>
              </a:endParaRP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Valor total revolvido no mês de referência: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R$ 2.032.719,57 </a:t>
              </a:r>
            </a:p>
            <a:p>
              <a:endParaRPr lang="pt-BR" sz="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endParaRP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Total de recebíveis vincendos: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R$ 12.669.375,83 </a:t>
              </a:r>
            </a:p>
          </p:txBody>
        </p:sp>
        <p:sp>
          <p:nvSpPr>
            <p:cNvPr id="227" name="CaixaDeTexto 18">
              <a:extLst>
                <a:ext uri="{FF2B5EF4-FFF2-40B4-BE49-F238E27FC236}">
                  <a16:creationId xmlns:a16="http://schemas.microsoft.com/office/drawing/2014/main" id="{5EFED68F-78B8-4F8C-983C-20E9D0F089C6}"/>
                </a:ext>
              </a:extLst>
            </p:cNvPr>
            <p:cNvSpPr txBox="1"/>
            <p:nvPr/>
          </p:nvSpPr>
          <p:spPr>
            <a:xfrm>
              <a:off x="796268" y="3134588"/>
              <a:ext cx="1850437" cy="246221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r>
                <a:rPr lang="pt-BR" sz="1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INFORMAÇÕES DA CARTEIRA</a:t>
              </a:r>
            </a:p>
          </p:txBody>
        </p:sp>
        <p:sp>
          <p:nvSpPr>
            <p:cNvPr id="228" name="CaixaDeTexto 18">
              <a:extLst>
                <a:ext uri="{FF2B5EF4-FFF2-40B4-BE49-F238E27FC236}">
                  <a16:creationId xmlns:a16="http://schemas.microsoft.com/office/drawing/2014/main" id="{9CBE3206-56ED-480F-9222-B98504D36C36}"/>
                </a:ext>
              </a:extLst>
            </p:cNvPr>
            <p:cNvSpPr txBox="1"/>
            <p:nvPr/>
          </p:nvSpPr>
          <p:spPr>
            <a:xfrm>
              <a:off x="2265006" y="3428106"/>
              <a:ext cx="1736446" cy="1323439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Valor total de recebimentos </a:t>
              </a: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durante o mês de referência: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R$ 370.033,98 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 </a:t>
              </a: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Porcentagem de recebíveis quitados </a:t>
              </a: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diretamente pela Cedente: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95,78%</a:t>
              </a:r>
            </a:p>
            <a:p>
              <a:endParaRPr lang="pt-BR" sz="8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endParaRPr>
            </a:p>
            <a:p>
              <a:r>
                <a:rPr lang="pt-BR" sz="800" dirty="0">
                  <a:solidFill>
                    <a:schemeClr val="bg1"/>
                  </a:solidFill>
                  <a:latin typeface="+mn-lt"/>
                  <a:cs typeface="Calibri" panose="020F0502020204030204" pitchFamily="34" charset="0"/>
                </a:rPr>
                <a:t>Total de recebíveis vencidos:</a:t>
              </a:r>
            </a:p>
            <a:p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R$ 15.985,41 </a:t>
              </a:r>
            </a:p>
          </p:txBody>
        </p:sp>
        <p:sp>
          <p:nvSpPr>
            <p:cNvPr id="231" name="CaixaDeTexto 18">
              <a:extLst>
                <a:ext uri="{FF2B5EF4-FFF2-40B4-BE49-F238E27FC236}">
                  <a16:creationId xmlns:a16="http://schemas.microsoft.com/office/drawing/2014/main" id="{7D37EC7F-946E-4665-A910-0D6960E0E79E}"/>
                </a:ext>
              </a:extLst>
            </p:cNvPr>
            <p:cNvSpPr txBox="1"/>
            <p:nvPr/>
          </p:nvSpPr>
          <p:spPr>
            <a:xfrm>
              <a:off x="4514116" y="3134588"/>
              <a:ext cx="2181259" cy="246221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r>
                <a:rPr lang="pt-BR" sz="10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INFORMAÇÕES FINANCEIRAS</a:t>
              </a:r>
            </a:p>
          </p:txBody>
        </p:sp>
      </p:grpSp>
      <p:cxnSp>
        <p:nvCxnSpPr>
          <p:cNvPr id="232" name="Conector reto 231">
            <a:extLst>
              <a:ext uri="{FF2B5EF4-FFF2-40B4-BE49-F238E27FC236}">
                <a16:creationId xmlns:a16="http://schemas.microsoft.com/office/drawing/2014/main" id="{8AF8050E-32F6-439F-81FE-C17244535D36}"/>
              </a:ext>
            </a:extLst>
          </p:cNvPr>
          <p:cNvCxnSpPr>
            <a:cxnSpLocks/>
          </p:cNvCxnSpPr>
          <p:nvPr/>
        </p:nvCxnSpPr>
        <p:spPr>
          <a:xfrm>
            <a:off x="4097131" y="3117195"/>
            <a:ext cx="0" cy="1905852"/>
          </a:xfrm>
          <a:prstGeom prst="line">
            <a:avLst/>
          </a:prstGeom>
          <a:ln w="9525">
            <a:solidFill>
              <a:srgbClr val="013738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8" name="CaixaDeTexto 18">
            <a:extLst>
              <a:ext uri="{FF2B5EF4-FFF2-40B4-BE49-F238E27FC236}">
                <a16:creationId xmlns:a16="http://schemas.microsoft.com/office/drawing/2014/main" id="{16323E39-D422-4947-A601-0A1C9EF32F5A}"/>
              </a:ext>
            </a:extLst>
          </p:cNvPr>
          <p:cNvSpPr txBox="1"/>
          <p:nvPr/>
        </p:nvSpPr>
        <p:spPr>
          <a:xfrm rot="16200000">
            <a:off x="-795963" y="6121203"/>
            <a:ext cx="2354442" cy="40011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25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pPr algn="ctr"/>
            <a:r>
              <a:rPr lang="pt-BR" sz="1000" b="1" dirty="0">
                <a:solidFill>
                  <a:srgbClr val="8198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CRITÉRIO DE ELEGIBILIDADE DA </a:t>
            </a:r>
          </a:p>
          <a:p>
            <a:pPr algn="ctr"/>
            <a:r>
              <a:rPr lang="pt-BR" sz="1000" b="1" dirty="0">
                <a:solidFill>
                  <a:srgbClr val="8198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CARTEIRA DE RECEBÍVEIS</a:t>
            </a:r>
          </a:p>
        </p:txBody>
      </p:sp>
      <p:grpSp>
        <p:nvGrpSpPr>
          <p:cNvPr id="217" name="Agrupar 216">
            <a:extLst>
              <a:ext uri="{FF2B5EF4-FFF2-40B4-BE49-F238E27FC236}">
                <a16:creationId xmlns:a16="http://schemas.microsoft.com/office/drawing/2014/main" id="{C65F94D8-652F-4913-BCBD-7CDDFE87EFC7}"/>
              </a:ext>
            </a:extLst>
          </p:cNvPr>
          <p:cNvGrpSpPr/>
          <p:nvPr/>
        </p:nvGrpSpPr>
        <p:grpSpPr>
          <a:xfrm>
            <a:off x="6799912" y="15818078"/>
            <a:ext cx="578570" cy="134635"/>
            <a:chOff x="2038218" y="268042"/>
            <a:chExt cx="578570" cy="134635"/>
          </a:xfrm>
          <a:solidFill>
            <a:srgbClr val="FFFFFF"/>
          </a:solidFill>
        </p:grpSpPr>
        <p:pic>
          <p:nvPicPr>
            <p:cNvPr id="218" name="Gráfico 217">
              <a:extLst>
                <a:ext uri="{FF2B5EF4-FFF2-40B4-BE49-F238E27FC236}">
                  <a16:creationId xmlns:a16="http://schemas.microsoft.com/office/drawing/2014/main" id="{5DA38C3B-B2AA-440B-987E-7EA116108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8218" y="274517"/>
              <a:ext cx="128160" cy="128160"/>
            </a:xfrm>
            <a:prstGeom prst="rect">
              <a:avLst/>
            </a:prstGeom>
          </p:spPr>
        </p:pic>
        <p:pic>
          <p:nvPicPr>
            <p:cNvPr id="219" name="Gráfico 218">
              <a:extLst>
                <a:ext uri="{FF2B5EF4-FFF2-40B4-BE49-F238E27FC236}">
                  <a16:creationId xmlns:a16="http://schemas.microsoft.com/office/drawing/2014/main" id="{55E9C2F3-F952-44AC-A7C0-EB9B9E258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88628" y="268042"/>
              <a:ext cx="128160" cy="128160"/>
            </a:xfrm>
            <a:prstGeom prst="rect">
              <a:avLst/>
            </a:prstGeom>
          </p:spPr>
        </p:pic>
        <p:pic>
          <p:nvPicPr>
            <p:cNvPr id="220" name="Gráfico 219">
              <a:extLst>
                <a:ext uri="{FF2B5EF4-FFF2-40B4-BE49-F238E27FC236}">
                  <a16:creationId xmlns:a16="http://schemas.microsoft.com/office/drawing/2014/main" id="{F0417747-FD03-42D2-8FA6-C789E2555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63423" y="274517"/>
              <a:ext cx="128160" cy="128160"/>
            </a:xfrm>
            <a:prstGeom prst="rect">
              <a:avLst/>
            </a:prstGeom>
          </p:spPr>
        </p:pic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B5DCA4D2-53DF-4676-8F3C-8999517025C2}"/>
              </a:ext>
            </a:extLst>
          </p:cNvPr>
          <p:cNvGrpSpPr/>
          <p:nvPr/>
        </p:nvGrpSpPr>
        <p:grpSpPr>
          <a:xfrm>
            <a:off x="680726" y="5301080"/>
            <a:ext cx="4940294" cy="233912"/>
            <a:chOff x="554290" y="5473010"/>
            <a:chExt cx="4940294" cy="233912"/>
          </a:xfrm>
        </p:grpSpPr>
        <p:sp>
          <p:nvSpPr>
            <p:cNvPr id="271" name="CaixaDeTexto 18">
              <a:extLst>
                <a:ext uri="{FF2B5EF4-FFF2-40B4-BE49-F238E27FC236}">
                  <a16:creationId xmlns:a16="http://schemas.microsoft.com/office/drawing/2014/main" id="{30D6E9B8-6F3B-4E30-B10A-844F124E8061}"/>
                </a:ext>
              </a:extLst>
            </p:cNvPr>
            <p:cNvSpPr txBox="1"/>
            <p:nvPr/>
          </p:nvSpPr>
          <p:spPr>
            <a:xfrm>
              <a:off x="554290" y="5481826"/>
              <a:ext cx="2352586" cy="215444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pPr algn="ctr"/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DESCRIMINAÇÃO</a:t>
              </a:r>
            </a:p>
          </p:txBody>
        </p:sp>
        <p:sp>
          <p:nvSpPr>
            <p:cNvPr id="273" name="CaixaDeTexto 18">
              <a:extLst>
                <a:ext uri="{FF2B5EF4-FFF2-40B4-BE49-F238E27FC236}">
                  <a16:creationId xmlns:a16="http://schemas.microsoft.com/office/drawing/2014/main" id="{BCB040C0-ECB8-4426-8DE3-580EE78A248C}"/>
                </a:ext>
              </a:extLst>
            </p:cNvPr>
            <p:cNvSpPr txBox="1"/>
            <p:nvPr/>
          </p:nvSpPr>
          <p:spPr>
            <a:xfrm>
              <a:off x="2665053" y="5473010"/>
              <a:ext cx="938212" cy="215444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pPr algn="ctr"/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QTD RECEBÍVEIS</a:t>
              </a:r>
            </a:p>
          </p:txBody>
        </p:sp>
        <p:sp>
          <p:nvSpPr>
            <p:cNvPr id="275" name="CaixaDeTexto 18">
              <a:extLst>
                <a:ext uri="{FF2B5EF4-FFF2-40B4-BE49-F238E27FC236}">
                  <a16:creationId xmlns:a16="http://schemas.microsoft.com/office/drawing/2014/main" id="{4E5541D9-93AE-4027-B359-BB8D39FD6153}"/>
                </a:ext>
              </a:extLst>
            </p:cNvPr>
            <p:cNvSpPr txBox="1"/>
            <p:nvPr/>
          </p:nvSpPr>
          <p:spPr>
            <a:xfrm>
              <a:off x="3533140" y="5491478"/>
              <a:ext cx="938212" cy="215444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pPr algn="ctr"/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VALORES</a:t>
              </a:r>
            </a:p>
          </p:txBody>
        </p:sp>
        <p:sp>
          <p:nvSpPr>
            <p:cNvPr id="277" name="CaixaDeTexto 18">
              <a:extLst>
                <a:ext uri="{FF2B5EF4-FFF2-40B4-BE49-F238E27FC236}">
                  <a16:creationId xmlns:a16="http://schemas.microsoft.com/office/drawing/2014/main" id="{63F54916-151B-41E3-B3B5-BB20238817A5}"/>
                </a:ext>
              </a:extLst>
            </p:cNvPr>
            <p:cNvSpPr txBox="1"/>
            <p:nvPr/>
          </p:nvSpPr>
          <p:spPr>
            <a:xfrm>
              <a:off x="4489872" y="5481826"/>
              <a:ext cx="1004712" cy="215444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pPr algn="ctr"/>
              <a:r>
                <a:rPr lang="pt-BR" sz="800" b="1" dirty="0">
                  <a:solidFill>
                    <a:schemeClr val="bg1"/>
                  </a:solidFill>
                  <a:latin typeface="+mn-lt"/>
                </a:rPr>
                <a:t>ADERÊNCIA AO TS</a:t>
              </a:r>
            </a:p>
          </p:txBody>
        </p:sp>
      </p:grpSp>
      <p:sp>
        <p:nvSpPr>
          <p:cNvPr id="113" name="CaixaDeTexto 18">
            <a:extLst>
              <a:ext uri="{FF2B5EF4-FFF2-40B4-BE49-F238E27FC236}">
                <a16:creationId xmlns:a16="http://schemas.microsoft.com/office/drawing/2014/main" id="{6FB4F108-E3B5-4D44-91B9-3B2D05764629}"/>
              </a:ext>
            </a:extLst>
          </p:cNvPr>
          <p:cNvSpPr txBox="1"/>
          <p:nvPr/>
        </p:nvSpPr>
        <p:spPr>
          <a:xfrm>
            <a:off x="181203" y="112229"/>
            <a:ext cx="5517799" cy="4616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25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RELATÓRIO 61ª Emissão - Séries 1ª, 2ª E 3ª CRA Cultura </a:t>
            </a:r>
          </a:p>
          <a:p>
            <a:r>
              <a:rPr lang="pt-BR" sz="800" i="1" dirty="0">
                <a:solidFill>
                  <a:schemeClr val="bg1"/>
                </a:solidFill>
                <a:latin typeface="+mn-lt"/>
              </a:rPr>
              <a:t>02/2022</a:t>
            </a:r>
          </a:p>
        </p:txBody>
      </p:sp>
      <p:grpSp>
        <p:nvGrpSpPr>
          <p:cNvPr id="114" name="Agrupar 113">
            <a:extLst>
              <a:ext uri="{FF2B5EF4-FFF2-40B4-BE49-F238E27FC236}">
                <a16:creationId xmlns:a16="http://schemas.microsoft.com/office/drawing/2014/main" id="{E05F874A-1FB4-4973-8789-71218A4B4F64}"/>
              </a:ext>
            </a:extLst>
          </p:cNvPr>
          <p:cNvGrpSpPr/>
          <p:nvPr/>
        </p:nvGrpSpPr>
        <p:grpSpPr>
          <a:xfrm>
            <a:off x="805328" y="829716"/>
            <a:ext cx="6218290" cy="1950530"/>
            <a:chOff x="452174" y="836610"/>
            <a:chExt cx="6218290" cy="1950530"/>
          </a:xfrm>
        </p:grpSpPr>
        <p:sp>
          <p:nvSpPr>
            <p:cNvPr id="115" name="CaixaDeTexto 18">
              <a:extLst>
                <a:ext uri="{FF2B5EF4-FFF2-40B4-BE49-F238E27FC236}">
                  <a16:creationId xmlns:a16="http://schemas.microsoft.com/office/drawing/2014/main" id="{C0BEDF0B-3A4D-49D3-8C09-2756F48CAEA2}"/>
                </a:ext>
              </a:extLst>
            </p:cNvPr>
            <p:cNvSpPr txBox="1"/>
            <p:nvPr/>
          </p:nvSpPr>
          <p:spPr>
            <a:xfrm rot="16200000">
              <a:off x="138046" y="1675985"/>
              <a:ext cx="1780199" cy="246221"/>
            </a:xfrm>
            <a:prstGeom prst="rect">
              <a:avLst/>
            </a:prstGeom>
            <a:noFill/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 algn="l" defTabSz="914400">
                <a:defRPr sz="2500">
                  <a:solidFill>
                    <a:srgbClr val="DA7D58"/>
                  </a:solidFill>
                  <a:latin typeface="Spectral Bold"/>
                  <a:ea typeface="Spectral Bold"/>
                  <a:cs typeface="Spectral Bold"/>
                  <a:sym typeface="Spectral Bold"/>
                </a:defRPr>
              </a:lvl1pPr>
            </a:lstStyle>
            <a:p>
              <a:pPr algn="ctr"/>
              <a:endParaRPr lang="pt-BR" sz="1000" b="1" dirty="0">
                <a:solidFill>
                  <a:srgbClr val="81982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16" name="Agrupar 115">
              <a:extLst>
                <a:ext uri="{FF2B5EF4-FFF2-40B4-BE49-F238E27FC236}">
                  <a16:creationId xmlns:a16="http://schemas.microsoft.com/office/drawing/2014/main" id="{AE872499-F585-46CF-8075-4C4C1B0A8806}"/>
                </a:ext>
              </a:extLst>
            </p:cNvPr>
            <p:cNvGrpSpPr/>
            <p:nvPr/>
          </p:nvGrpSpPr>
          <p:grpSpPr>
            <a:xfrm>
              <a:off x="452174" y="839385"/>
              <a:ext cx="6218290" cy="1947755"/>
              <a:chOff x="451784" y="1097015"/>
              <a:chExt cx="6218290" cy="1947755"/>
            </a:xfrm>
          </p:grpSpPr>
          <p:cxnSp>
            <p:nvCxnSpPr>
              <p:cNvPr id="138" name="Conector reto 137">
                <a:extLst>
                  <a:ext uri="{FF2B5EF4-FFF2-40B4-BE49-F238E27FC236}">
                    <a16:creationId xmlns:a16="http://schemas.microsoft.com/office/drawing/2014/main" id="{3A2CA45A-80DF-4FAA-A904-BC003A0FA808}"/>
                  </a:ext>
                </a:extLst>
              </p:cNvPr>
              <p:cNvCxnSpPr>
                <a:cxnSpLocks/>
                <a:endCxn id="146" idx="4"/>
              </p:cNvCxnSpPr>
              <p:nvPr/>
            </p:nvCxnSpPr>
            <p:spPr>
              <a:xfrm>
                <a:off x="554771" y="1201332"/>
                <a:ext cx="1" cy="1312284"/>
              </a:xfrm>
              <a:prstGeom prst="line">
                <a:avLst/>
              </a:prstGeom>
              <a:ln w="19050">
                <a:solidFill>
                  <a:srgbClr val="375E3C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9" name="CaixaDeTexto 138">
                <a:extLst>
                  <a:ext uri="{FF2B5EF4-FFF2-40B4-BE49-F238E27FC236}">
                    <a16:creationId xmlns:a16="http://schemas.microsoft.com/office/drawing/2014/main" id="{F7E5F814-8B92-4126-BB78-640AC0C6D128}"/>
                  </a:ext>
                </a:extLst>
              </p:cNvPr>
              <p:cNvSpPr txBox="1"/>
              <p:nvPr/>
            </p:nvSpPr>
            <p:spPr>
              <a:xfrm>
                <a:off x="740038" y="1097015"/>
                <a:ext cx="1182939" cy="46166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Título: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CRA 1ª, 2ª e 3ª Séries da 61ª Emissão Cultura</a:t>
                </a:r>
              </a:p>
            </p:txBody>
          </p:sp>
          <p:sp>
            <p:nvSpPr>
              <p:cNvPr id="140" name="CaixaDeTexto 139">
                <a:extLst>
                  <a:ext uri="{FF2B5EF4-FFF2-40B4-BE49-F238E27FC236}">
                    <a16:creationId xmlns:a16="http://schemas.microsoft.com/office/drawing/2014/main" id="{656F0C68-B99A-4301-B95E-B444C985F503}"/>
                  </a:ext>
                </a:extLst>
              </p:cNvPr>
              <p:cNvSpPr txBox="1"/>
              <p:nvPr/>
            </p:nvSpPr>
            <p:spPr>
              <a:xfrm>
                <a:off x="740038" y="1495241"/>
                <a:ext cx="926659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Data de Emissão: 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22/09/2020</a:t>
                </a:r>
              </a:p>
            </p:txBody>
          </p:sp>
          <p:sp>
            <p:nvSpPr>
              <p:cNvPr id="141" name="CaixaDeTexto 140">
                <a:extLst>
                  <a:ext uri="{FF2B5EF4-FFF2-40B4-BE49-F238E27FC236}">
                    <a16:creationId xmlns:a16="http://schemas.microsoft.com/office/drawing/2014/main" id="{F5BA4FB6-0180-4882-995B-9A1ECED0643E}"/>
                  </a:ext>
                </a:extLst>
              </p:cNvPr>
              <p:cNvSpPr txBox="1"/>
              <p:nvPr/>
            </p:nvSpPr>
            <p:spPr>
              <a:xfrm>
                <a:off x="740038" y="1846853"/>
                <a:ext cx="1113782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Data de Vencimento: 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20/12/2023</a:t>
                </a:r>
              </a:p>
            </p:txBody>
          </p:sp>
          <p:sp>
            <p:nvSpPr>
              <p:cNvPr id="142" name="CaixaDeTexto 141">
                <a:extLst>
                  <a:ext uri="{FF2B5EF4-FFF2-40B4-BE49-F238E27FC236}">
                    <a16:creationId xmlns:a16="http://schemas.microsoft.com/office/drawing/2014/main" id="{1B3087B5-6683-4348-9479-F468F106A946}"/>
                  </a:ext>
                </a:extLst>
              </p:cNvPr>
              <p:cNvSpPr txBox="1"/>
              <p:nvPr/>
            </p:nvSpPr>
            <p:spPr>
              <a:xfrm>
                <a:off x="732601" y="2213773"/>
                <a:ext cx="1710096" cy="830997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Data dos Eventos de </a:t>
                </a:r>
              </a:p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Amortização e Juros</a:t>
                </a:r>
                <a:r>
                  <a:rPr lang="pt-BR" sz="800" dirty="0">
                    <a:solidFill>
                      <a:srgbClr val="819825"/>
                    </a:solidFill>
                  </a:rPr>
                  <a:t>:</a:t>
                </a:r>
              </a:p>
              <a:p>
                <a:r>
                  <a:rPr lang="pt-BR" sz="800" dirty="0">
                    <a:solidFill>
                      <a:srgbClr val="373435"/>
                    </a:solidFill>
                  </a:rPr>
                  <a:t>20/12/2021 – Juros</a:t>
                </a:r>
              </a:p>
              <a:p>
                <a:r>
                  <a:rPr lang="pt-BR" sz="800" dirty="0">
                    <a:solidFill>
                      <a:srgbClr val="373435"/>
                    </a:solidFill>
                  </a:rPr>
                  <a:t>20/12/2022 – Juros</a:t>
                </a:r>
              </a:p>
              <a:p>
                <a:r>
                  <a:rPr lang="pt-BR" sz="800" dirty="0">
                    <a:solidFill>
                      <a:srgbClr val="373435"/>
                    </a:solidFill>
                  </a:rPr>
                  <a:t>20/12/2023 – Amortização e Juros</a:t>
                </a:r>
              </a:p>
              <a:p>
                <a:endParaRPr lang="pt-BR" sz="800" dirty="0">
                  <a:solidFill>
                    <a:srgbClr val="373435"/>
                  </a:solidFill>
                </a:endParaRPr>
              </a:p>
            </p:txBody>
          </p:sp>
          <p:sp>
            <p:nvSpPr>
              <p:cNvPr id="143" name="Elipse 142">
                <a:extLst>
                  <a:ext uri="{FF2B5EF4-FFF2-40B4-BE49-F238E27FC236}">
                    <a16:creationId xmlns:a16="http://schemas.microsoft.com/office/drawing/2014/main" id="{CC40207E-429C-42F3-BB45-E26A023FB027}"/>
                  </a:ext>
                </a:extLst>
              </p:cNvPr>
              <p:cNvSpPr/>
              <p:nvPr/>
            </p:nvSpPr>
            <p:spPr>
              <a:xfrm>
                <a:off x="451784" y="1169402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44" name="Elipse 143">
                <a:extLst>
                  <a:ext uri="{FF2B5EF4-FFF2-40B4-BE49-F238E27FC236}">
                    <a16:creationId xmlns:a16="http://schemas.microsoft.com/office/drawing/2014/main" id="{681FD362-FB3C-475A-B27C-D08E13A0D284}"/>
                  </a:ext>
                </a:extLst>
              </p:cNvPr>
              <p:cNvSpPr/>
              <p:nvPr/>
            </p:nvSpPr>
            <p:spPr>
              <a:xfrm>
                <a:off x="451784" y="1547227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45" name="Elipse 144">
                <a:extLst>
                  <a:ext uri="{FF2B5EF4-FFF2-40B4-BE49-F238E27FC236}">
                    <a16:creationId xmlns:a16="http://schemas.microsoft.com/office/drawing/2014/main" id="{C268F167-2978-4CF8-B133-564CACF85017}"/>
                  </a:ext>
                </a:extLst>
              </p:cNvPr>
              <p:cNvSpPr/>
              <p:nvPr/>
            </p:nvSpPr>
            <p:spPr>
              <a:xfrm>
                <a:off x="451784" y="1925053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46" name="Elipse 145">
                <a:extLst>
                  <a:ext uri="{FF2B5EF4-FFF2-40B4-BE49-F238E27FC236}">
                    <a16:creationId xmlns:a16="http://schemas.microsoft.com/office/drawing/2014/main" id="{7995CE83-F313-40F6-859D-FAD9F144692E}"/>
                  </a:ext>
                </a:extLst>
              </p:cNvPr>
              <p:cNvSpPr/>
              <p:nvPr/>
            </p:nvSpPr>
            <p:spPr>
              <a:xfrm>
                <a:off x="451784" y="2307641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 dirty="0"/>
              </a:p>
            </p:txBody>
          </p:sp>
          <p:sp>
            <p:nvSpPr>
              <p:cNvPr id="148" name="CaixaDeTexto 147">
                <a:extLst>
                  <a:ext uri="{FF2B5EF4-FFF2-40B4-BE49-F238E27FC236}">
                    <a16:creationId xmlns:a16="http://schemas.microsoft.com/office/drawing/2014/main" id="{C69B4222-FCDE-4EA3-8D1F-25E5EDAD8896}"/>
                  </a:ext>
                </a:extLst>
              </p:cNvPr>
              <p:cNvSpPr txBox="1"/>
              <p:nvPr/>
            </p:nvSpPr>
            <p:spPr>
              <a:xfrm>
                <a:off x="5487129" y="2609544"/>
                <a:ext cx="1182945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819825"/>
                    </a:solidFill>
                  </a:rPr>
                  <a:t>Consultoria: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Eco </a:t>
                </a:r>
                <a:r>
                  <a:rPr lang="pt-BR" sz="800" dirty="0" err="1">
                    <a:solidFill>
                      <a:srgbClr val="373435"/>
                    </a:solidFill>
                  </a:rPr>
                  <a:t>Consult</a:t>
                </a:r>
                <a:endParaRPr lang="pt-BR" sz="800" dirty="0">
                  <a:solidFill>
                    <a:srgbClr val="373435"/>
                  </a:solidFill>
                </a:endParaRPr>
              </a:p>
            </p:txBody>
          </p:sp>
        </p:grpSp>
        <p:grpSp>
          <p:nvGrpSpPr>
            <p:cNvPr id="117" name="Agrupar 116">
              <a:extLst>
                <a:ext uri="{FF2B5EF4-FFF2-40B4-BE49-F238E27FC236}">
                  <a16:creationId xmlns:a16="http://schemas.microsoft.com/office/drawing/2014/main" id="{65E1C36A-0F78-4917-9A50-4A5A905251C9}"/>
                </a:ext>
              </a:extLst>
            </p:cNvPr>
            <p:cNvGrpSpPr/>
            <p:nvPr/>
          </p:nvGrpSpPr>
          <p:grpSpPr>
            <a:xfrm>
              <a:off x="5207263" y="836610"/>
              <a:ext cx="1318089" cy="1564821"/>
              <a:chOff x="5481822" y="1097015"/>
              <a:chExt cx="1318089" cy="1564821"/>
            </a:xfrm>
          </p:grpSpPr>
          <p:sp>
            <p:nvSpPr>
              <p:cNvPr id="129" name="CaixaDeTexto 128">
                <a:extLst>
                  <a:ext uri="{FF2B5EF4-FFF2-40B4-BE49-F238E27FC236}">
                    <a16:creationId xmlns:a16="http://schemas.microsoft.com/office/drawing/2014/main" id="{65F4D239-860D-430C-8219-F55C94DEFCD4}"/>
                  </a:ext>
                </a:extLst>
              </p:cNvPr>
              <p:cNvSpPr txBox="1"/>
              <p:nvPr/>
            </p:nvSpPr>
            <p:spPr>
              <a:xfrm>
                <a:off x="5771934" y="1097015"/>
                <a:ext cx="1027977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Agente Fiduciário</a:t>
                </a:r>
                <a:r>
                  <a:rPr lang="pt-BR" sz="800" dirty="0"/>
                  <a:t>: </a:t>
                </a:r>
              </a:p>
              <a:p>
                <a:pPr algn="l"/>
                <a:r>
                  <a:rPr lang="pt-BR" sz="800" dirty="0" err="1">
                    <a:solidFill>
                      <a:srgbClr val="373435"/>
                    </a:solidFill>
                  </a:rPr>
                  <a:t>Vórtx</a:t>
                </a:r>
                <a:endParaRPr lang="pt-BR" sz="800" dirty="0">
                  <a:solidFill>
                    <a:srgbClr val="373435"/>
                  </a:solidFill>
                </a:endParaRPr>
              </a:p>
            </p:txBody>
          </p:sp>
          <p:sp>
            <p:nvSpPr>
              <p:cNvPr id="130" name="CaixaDeTexto 129">
                <a:extLst>
                  <a:ext uri="{FF2B5EF4-FFF2-40B4-BE49-F238E27FC236}">
                    <a16:creationId xmlns:a16="http://schemas.microsoft.com/office/drawing/2014/main" id="{A0D0DD5B-EDAE-4000-8FF7-0BC57127769C}"/>
                  </a:ext>
                </a:extLst>
              </p:cNvPr>
              <p:cNvSpPr txBox="1"/>
              <p:nvPr/>
            </p:nvSpPr>
            <p:spPr>
              <a:xfrm>
                <a:off x="5771933" y="1471594"/>
                <a:ext cx="925884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Custodiante: </a:t>
                </a:r>
              </a:p>
              <a:p>
                <a:pPr algn="l"/>
                <a:r>
                  <a:rPr lang="pt-BR" sz="800" dirty="0" err="1">
                    <a:solidFill>
                      <a:srgbClr val="373435"/>
                    </a:solidFill>
                  </a:rPr>
                  <a:t>H.Commcor</a:t>
                </a:r>
                <a:endParaRPr lang="pt-BR" sz="800" dirty="0">
                  <a:solidFill>
                    <a:srgbClr val="373435"/>
                  </a:solidFill>
                </a:endParaRPr>
              </a:p>
            </p:txBody>
          </p:sp>
          <p:sp>
            <p:nvSpPr>
              <p:cNvPr id="131" name="CaixaDeTexto 130">
                <a:extLst>
                  <a:ext uri="{FF2B5EF4-FFF2-40B4-BE49-F238E27FC236}">
                    <a16:creationId xmlns:a16="http://schemas.microsoft.com/office/drawing/2014/main" id="{85EF4591-7DB5-4413-AF6D-69D262170E34}"/>
                  </a:ext>
                </a:extLst>
              </p:cNvPr>
              <p:cNvSpPr txBox="1"/>
              <p:nvPr/>
            </p:nvSpPr>
            <p:spPr>
              <a:xfrm>
                <a:off x="5771932" y="1855504"/>
                <a:ext cx="925884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>
                    <a:solidFill>
                      <a:srgbClr val="7E9D39"/>
                    </a:solidFill>
                  </a:rPr>
                  <a:t>Auditor: 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KPMG</a:t>
                </a:r>
              </a:p>
            </p:txBody>
          </p:sp>
          <p:cxnSp>
            <p:nvCxnSpPr>
              <p:cNvPr id="132" name="Conector reto 131">
                <a:extLst>
                  <a:ext uri="{FF2B5EF4-FFF2-40B4-BE49-F238E27FC236}">
                    <a16:creationId xmlns:a16="http://schemas.microsoft.com/office/drawing/2014/main" id="{CB67591B-A800-400E-89A3-4B94C3055D0D}"/>
                  </a:ext>
                </a:extLst>
              </p:cNvPr>
              <p:cNvCxnSpPr>
                <a:cxnSpLocks/>
                <a:endCxn id="77" idx="0"/>
              </p:cNvCxnSpPr>
              <p:nvPr/>
            </p:nvCxnSpPr>
            <p:spPr>
              <a:xfrm>
                <a:off x="5584809" y="1214506"/>
                <a:ext cx="1" cy="1447330"/>
              </a:xfrm>
              <a:prstGeom prst="line">
                <a:avLst/>
              </a:prstGeom>
              <a:ln w="19050">
                <a:solidFill>
                  <a:srgbClr val="375E3C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3" name="Elipse 132">
                <a:extLst>
                  <a:ext uri="{FF2B5EF4-FFF2-40B4-BE49-F238E27FC236}">
                    <a16:creationId xmlns:a16="http://schemas.microsoft.com/office/drawing/2014/main" id="{B935EBAD-5B6E-4C8C-B273-1DB03D4EE717}"/>
                  </a:ext>
                </a:extLst>
              </p:cNvPr>
              <p:cNvSpPr/>
              <p:nvPr/>
            </p:nvSpPr>
            <p:spPr>
              <a:xfrm>
                <a:off x="5481822" y="1169402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34" name="Elipse 133">
                <a:extLst>
                  <a:ext uri="{FF2B5EF4-FFF2-40B4-BE49-F238E27FC236}">
                    <a16:creationId xmlns:a16="http://schemas.microsoft.com/office/drawing/2014/main" id="{1FE2E7EB-10FC-4A85-8F21-F719D18499A9}"/>
                  </a:ext>
                </a:extLst>
              </p:cNvPr>
              <p:cNvSpPr/>
              <p:nvPr/>
            </p:nvSpPr>
            <p:spPr>
              <a:xfrm>
                <a:off x="5481822" y="1547227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35" name="Elipse 134">
                <a:extLst>
                  <a:ext uri="{FF2B5EF4-FFF2-40B4-BE49-F238E27FC236}">
                    <a16:creationId xmlns:a16="http://schemas.microsoft.com/office/drawing/2014/main" id="{8AD024FD-E808-4F18-9667-57CAA7F23A47}"/>
                  </a:ext>
                </a:extLst>
              </p:cNvPr>
              <p:cNvSpPr/>
              <p:nvPr/>
            </p:nvSpPr>
            <p:spPr>
              <a:xfrm>
                <a:off x="5481822" y="1909813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36" name="Elipse 135">
                <a:extLst>
                  <a:ext uri="{FF2B5EF4-FFF2-40B4-BE49-F238E27FC236}">
                    <a16:creationId xmlns:a16="http://schemas.microsoft.com/office/drawing/2014/main" id="{52A2B839-F7B0-4B89-8770-382E3E438202}"/>
                  </a:ext>
                </a:extLst>
              </p:cNvPr>
              <p:cNvSpPr/>
              <p:nvPr/>
            </p:nvSpPr>
            <p:spPr>
              <a:xfrm>
                <a:off x="5481822" y="2278292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/>
              </a:p>
            </p:txBody>
          </p:sp>
          <p:sp>
            <p:nvSpPr>
              <p:cNvPr id="137" name="CaixaDeTexto 136">
                <a:extLst>
                  <a:ext uri="{FF2B5EF4-FFF2-40B4-BE49-F238E27FC236}">
                    <a16:creationId xmlns:a16="http://schemas.microsoft.com/office/drawing/2014/main" id="{99980CCC-9C4A-46FB-93BB-F6DA1002C5C4}"/>
                  </a:ext>
                </a:extLst>
              </p:cNvPr>
              <p:cNvSpPr txBox="1"/>
              <p:nvPr/>
            </p:nvSpPr>
            <p:spPr>
              <a:xfrm>
                <a:off x="5771932" y="2238521"/>
                <a:ext cx="925884" cy="33855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l"/>
                <a:r>
                  <a:rPr lang="pt-BR" sz="800" b="1" dirty="0" err="1">
                    <a:solidFill>
                      <a:srgbClr val="7E9D39"/>
                    </a:solidFill>
                  </a:rPr>
                  <a:t>Escriturador</a:t>
                </a:r>
                <a:r>
                  <a:rPr lang="pt-BR" sz="800" b="1" dirty="0">
                    <a:solidFill>
                      <a:srgbClr val="7E9D39"/>
                    </a:solidFill>
                  </a:rPr>
                  <a:t>: </a:t>
                </a:r>
              </a:p>
              <a:p>
                <a:pPr algn="l"/>
                <a:r>
                  <a:rPr lang="pt-BR" sz="800" dirty="0">
                    <a:solidFill>
                      <a:srgbClr val="373435"/>
                    </a:solidFill>
                  </a:rPr>
                  <a:t>Oliveira Trust</a:t>
                </a:r>
              </a:p>
            </p:txBody>
          </p:sp>
        </p:grpSp>
        <p:grpSp>
          <p:nvGrpSpPr>
            <p:cNvPr id="118" name="Agrupar 117">
              <a:extLst>
                <a:ext uri="{FF2B5EF4-FFF2-40B4-BE49-F238E27FC236}">
                  <a16:creationId xmlns:a16="http://schemas.microsoft.com/office/drawing/2014/main" id="{85FD48BE-E8EB-4B71-BB8C-1BE12845CE4F}"/>
                </a:ext>
              </a:extLst>
            </p:cNvPr>
            <p:cNvGrpSpPr/>
            <p:nvPr/>
          </p:nvGrpSpPr>
          <p:grpSpPr>
            <a:xfrm>
              <a:off x="2894007" y="838908"/>
              <a:ext cx="1563800" cy="1850285"/>
              <a:chOff x="3133235" y="904752"/>
              <a:chExt cx="1563800" cy="1850285"/>
            </a:xfrm>
          </p:grpSpPr>
          <p:grpSp>
            <p:nvGrpSpPr>
              <p:cNvPr id="119" name="Agrupar 118">
                <a:extLst>
                  <a:ext uri="{FF2B5EF4-FFF2-40B4-BE49-F238E27FC236}">
                    <a16:creationId xmlns:a16="http://schemas.microsoft.com/office/drawing/2014/main" id="{7FA46B4A-80AD-4BF9-AE79-6E4EF68612D7}"/>
                  </a:ext>
                </a:extLst>
              </p:cNvPr>
              <p:cNvGrpSpPr/>
              <p:nvPr/>
            </p:nvGrpSpPr>
            <p:grpSpPr>
              <a:xfrm>
                <a:off x="3133235" y="904752"/>
                <a:ext cx="1563800" cy="1850285"/>
                <a:chOff x="3425739" y="1097015"/>
                <a:chExt cx="1563800" cy="1850285"/>
              </a:xfrm>
            </p:grpSpPr>
            <p:sp>
              <p:nvSpPr>
                <p:cNvPr id="121" name="CaixaDeTexto 120">
                  <a:extLst>
                    <a:ext uri="{FF2B5EF4-FFF2-40B4-BE49-F238E27FC236}">
                      <a16:creationId xmlns:a16="http://schemas.microsoft.com/office/drawing/2014/main" id="{2B040BA8-4DD9-47C1-86E0-60E77C723E69}"/>
                    </a:ext>
                  </a:extLst>
                </p:cNvPr>
                <p:cNvSpPr txBox="1"/>
                <p:nvPr/>
              </p:nvSpPr>
              <p:spPr>
                <a:xfrm>
                  <a:off x="3715848" y="1097015"/>
                  <a:ext cx="1065800" cy="584775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algn="l"/>
                  <a:r>
                    <a:rPr lang="pt-BR" sz="800" b="1" dirty="0">
                      <a:solidFill>
                        <a:srgbClr val="7E9D39"/>
                      </a:solidFill>
                    </a:rPr>
                    <a:t>Taxa </a:t>
                  </a:r>
                  <a:r>
                    <a:rPr lang="pt-BR" sz="800" b="1" dirty="0" err="1">
                      <a:solidFill>
                        <a:srgbClr val="7E9D39"/>
                      </a:solidFill>
                    </a:rPr>
                    <a:t>Pré</a:t>
                  </a:r>
                  <a:r>
                    <a:rPr lang="pt-BR" sz="800" b="1" dirty="0">
                      <a:solidFill>
                        <a:srgbClr val="7E9D39"/>
                      </a:solidFill>
                    </a:rPr>
                    <a:t>: 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1 – 10% </a:t>
                  </a:r>
                  <a:r>
                    <a:rPr lang="pt-BR" sz="800" dirty="0" err="1">
                      <a:solidFill>
                        <a:srgbClr val="373435"/>
                      </a:solidFill>
                    </a:rPr>
                    <a:t>a.a</a:t>
                  </a:r>
                  <a:endParaRPr lang="pt-BR" sz="800" dirty="0">
                    <a:solidFill>
                      <a:srgbClr val="373435"/>
                    </a:solidFill>
                  </a:endParaRP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2 – 13,50% </a:t>
                  </a:r>
                  <a:r>
                    <a:rPr lang="pt-BR" sz="800" dirty="0" err="1">
                      <a:solidFill>
                        <a:srgbClr val="373435"/>
                      </a:solidFill>
                    </a:rPr>
                    <a:t>a.a</a:t>
                  </a:r>
                  <a:endParaRPr lang="pt-BR" sz="800" dirty="0">
                    <a:solidFill>
                      <a:srgbClr val="373435"/>
                    </a:solidFill>
                  </a:endParaRP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3 – 1% </a:t>
                  </a:r>
                  <a:r>
                    <a:rPr lang="pt-BR" sz="800" dirty="0" err="1">
                      <a:solidFill>
                        <a:srgbClr val="373435"/>
                      </a:solidFill>
                    </a:rPr>
                    <a:t>a.a</a:t>
                  </a:r>
                  <a:endParaRPr lang="pt-BR" sz="800" dirty="0">
                    <a:solidFill>
                      <a:srgbClr val="373435"/>
                    </a:solidFill>
                  </a:endParaRPr>
                </a:p>
              </p:txBody>
            </p:sp>
            <p:sp>
              <p:nvSpPr>
                <p:cNvPr id="122" name="CaixaDeTexto 121">
                  <a:extLst>
                    <a:ext uri="{FF2B5EF4-FFF2-40B4-BE49-F238E27FC236}">
                      <a16:creationId xmlns:a16="http://schemas.microsoft.com/office/drawing/2014/main" id="{3D1EB23A-707A-41B8-9291-A0BD1B9E0383}"/>
                    </a:ext>
                  </a:extLst>
                </p:cNvPr>
                <p:cNvSpPr txBox="1"/>
                <p:nvPr/>
              </p:nvSpPr>
              <p:spPr>
                <a:xfrm>
                  <a:off x="3715847" y="1574767"/>
                  <a:ext cx="973876" cy="338554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algn="l"/>
                  <a:r>
                    <a:rPr lang="pt-BR" sz="800" b="1" dirty="0">
                      <a:solidFill>
                        <a:srgbClr val="7E9D39"/>
                      </a:solidFill>
                    </a:rPr>
                    <a:t>Lastros: 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R$ 15.000.000,00</a:t>
                  </a:r>
                </a:p>
              </p:txBody>
            </p:sp>
            <p:sp>
              <p:nvSpPr>
                <p:cNvPr id="123" name="CaixaDeTexto 122">
                  <a:extLst>
                    <a:ext uri="{FF2B5EF4-FFF2-40B4-BE49-F238E27FC236}">
                      <a16:creationId xmlns:a16="http://schemas.microsoft.com/office/drawing/2014/main" id="{660A13FB-DB47-4A85-A69A-D1A842DD1271}"/>
                    </a:ext>
                  </a:extLst>
                </p:cNvPr>
                <p:cNvSpPr txBox="1"/>
                <p:nvPr/>
              </p:nvSpPr>
              <p:spPr>
                <a:xfrm>
                  <a:off x="3715846" y="1878839"/>
                  <a:ext cx="912343" cy="338554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algn="l"/>
                  <a:r>
                    <a:rPr lang="pt-BR" sz="800" b="1" dirty="0">
                      <a:solidFill>
                        <a:srgbClr val="7E9D39"/>
                      </a:solidFill>
                    </a:rPr>
                    <a:t>Garantias: 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R$ 16.800.000,00</a:t>
                  </a:r>
                </a:p>
              </p:txBody>
            </p:sp>
            <p:cxnSp>
              <p:nvCxnSpPr>
                <p:cNvPr id="124" name="Conector reto 123">
                  <a:extLst>
                    <a:ext uri="{FF2B5EF4-FFF2-40B4-BE49-F238E27FC236}">
                      <a16:creationId xmlns:a16="http://schemas.microsoft.com/office/drawing/2014/main" id="{E5EDC963-A252-4811-84FE-2D10E6DE0825}"/>
                    </a:ext>
                  </a:extLst>
                </p:cNvPr>
                <p:cNvCxnSpPr>
                  <a:cxnSpLocks/>
                  <a:stCxn id="125" idx="0"/>
                </p:cNvCxnSpPr>
                <p:nvPr/>
              </p:nvCxnSpPr>
              <p:spPr>
                <a:xfrm flipH="1">
                  <a:off x="3528726" y="1169402"/>
                  <a:ext cx="1" cy="1329740"/>
                </a:xfrm>
                <a:prstGeom prst="line">
                  <a:avLst/>
                </a:prstGeom>
                <a:ln w="19050">
                  <a:solidFill>
                    <a:srgbClr val="375E3C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25" name="Elipse 124">
                  <a:extLst>
                    <a:ext uri="{FF2B5EF4-FFF2-40B4-BE49-F238E27FC236}">
                      <a16:creationId xmlns:a16="http://schemas.microsoft.com/office/drawing/2014/main" id="{583EF37B-85A1-460C-8218-6BAB29EA2E00}"/>
                    </a:ext>
                  </a:extLst>
                </p:cNvPr>
                <p:cNvSpPr/>
                <p:nvPr/>
              </p:nvSpPr>
              <p:spPr>
                <a:xfrm>
                  <a:off x="3425739" y="1169402"/>
                  <a:ext cx="205975" cy="205975"/>
                </a:xfrm>
                <a:prstGeom prst="ellipse">
                  <a:avLst/>
                </a:prstGeom>
                <a:solidFill>
                  <a:srgbClr val="7E9D39"/>
                </a:solidFill>
                <a:ln w="19050">
                  <a:solidFill>
                    <a:srgbClr val="375E3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pt-BR" sz="800"/>
                </a:p>
              </p:txBody>
            </p:sp>
            <p:sp>
              <p:nvSpPr>
                <p:cNvPr id="126" name="Elipse 125">
                  <a:extLst>
                    <a:ext uri="{FF2B5EF4-FFF2-40B4-BE49-F238E27FC236}">
                      <a16:creationId xmlns:a16="http://schemas.microsoft.com/office/drawing/2014/main" id="{9999BBDC-5842-4EE9-8039-A3D15AE360F7}"/>
                    </a:ext>
                  </a:extLst>
                </p:cNvPr>
                <p:cNvSpPr/>
                <p:nvPr/>
              </p:nvSpPr>
              <p:spPr>
                <a:xfrm>
                  <a:off x="3425739" y="1547227"/>
                  <a:ext cx="205975" cy="205975"/>
                </a:xfrm>
                <a:prstGeom prst="ellipse">
                  <a:avLst/>
                </a:prstGeom>
                <a:solidFill>
                  <a:srgbClr val="7E9D39"/>
                </a:solidFill>
                <a:ln w="19050">
                  <a:solidFill>
                    <a:srgbClr val="375E3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pt-BR" sz="800"/>
                </a:p>
              </p:txBody>
            </p:sp>
            <p:sp>
              <p:nvSpPr>
                <p:cNvPr id="127" name="Elipse 126">
                  <a:extLst>
                    <a:ext uri="{FF2B5EF4-FFF2-40B4-BE49-F238E27FC236}">
                      <a16:creationId xmlns:a16="http://schemas.microsoft.com/office/drawing/2014/main" id="{35D60759-2789-4829-8862-BAA84317E30E}"/>
                    </a:ext>
                  </a:extLst>
                </p:cNvPr>
                <p:cNvSpPr/>
                <p:nvPr/>
              </p:nvSpPr>
              <p:spPr>
                <a:xfrm>
                  <a:off x="3425739" y="1925053"/>
                  <a:ext cx="205975" cy="205975"/>
                </a:xfrm>
                <a:prstGeom prst="ellipse">
                  <a:avLst/>
                </a:prstGeom>
                <a:solidFill>
                  <a:srgbClr val="7E9D39"/>
                </a:solidFill>
                <a:ln w="19050">
                  <a:solidFill>
                    <a:srgbClr val="375E3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l"/>
                  <a:endParaRPr lang="pt-BR" sz="800" dirty="0"/>
                </a:p>
              </p:txBody>
            </p:sp>
            <p:sp>
              <p:nvSpPr>
                <p:cNvPr id="128" name="CaixaDeTexto 127">
                  <a:extLst>
                    <a:ext uri="{FF2B5EF4-FFF2-40B4-BE49-F238E27FC236}">
                      <a16:creationId xmlns:a16="http://schemas.microsoft.com/office/drawing/2014/main" id="{79583A35-0DC6-48EE-A2D7-0179BC92F427}"/>
                    </a:ext>
                  </a:extLst>
                </p:cNvPr>
                <p:cNvSpPr txBox="1"/>
                <p:nvPr/>
              </p:nvSpPr>
              <p:spPr>
                <a:xfrm>
                  <a:off x="3715847" y="2239414"/>
                  <a:ext cx="1273692" cy="707886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algn="l"/>
                  <a:r>
                    <a:rPr lang="pt-BR" sz="800" b="1" dirty="0">
                      <a:solidFill>
                        <a:srgbClr val="7E9D39"/>
                      </a:solidFill>
                    </a:rPr>
                    <a:t>Séries e Classes: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Sênior – 70%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Mezanino – 10%</a:t>
                  </a:r>
                </a:p>
                <a:p>
                  <a:pPr algn="l"/>
                  <a:r>
                    <a:rPr lang="pt-BR" sz="800" dirty="0">
                      <a:solidFill>
                        <a:srgbClr val="373435"/>
                      </a:solidFill>
                    </a:rPr>
                    <a:t>Série Subordinada – 20%</a:t>
                  </a:r>
                </a:p>
                <a:p>
                  <a:pPr algn="l"/>
                  <a:endParaRPr lang="pt-BR" sz="800" dirty="0">
                    <a:solidFill>
                      <a:srgbClr val="373435"/>
                    </a:solidFill>
                  </a:endParaRPr>
                </a:p>
              </p:txBody>
            </p:sp>
          </p:grpSp>
          <p:sp>
            <p:nvSpPr>
              <p:cNvPr id="120" name="Elipse 119">
                <a:extLst>
                  <a:ext uri="{FF2B5EF4-FFF2-40B4-BE49-F238E27FC236}">
                    <a16:creationId xmlns:a16="http://schemas.microsoft.com/office/drawing/2014/main" id="{F576CC20-E7E1-4EC5-8B4C-1C375B9AE314}"/>
                  </a:ext>
                </a:extLst>
              </p:cNvPr>
              <p:cNvSpPr/>
              <p:nvPr/>
            </p:nvSpPr>
            <p:spPr>
              <a:xfrm>
                <a:off x="3133235" y="2120907"/>
                <a:ext cx="205975" cy="205975"/>
              </a:xfrm>
              <a:prstGeom prst="ellipse">
                <a:avLst/>
              </a:prstGeom>
              <a:solidFill>
                <a:srgbClr val="7E9D39"/>
              </a:solidFill>
              <a:ln w="19050">
                <a:solidFill>
                  <a:srgbClr val="375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endParaRPr lang="pt-BR" sz="800" dirty="0"/>
              </a:p>
            </p:txBody>
          </p:sp>
        </p:grpSp>
      </p:grpSp>
      <p:sp>
        <p:nvSpPr>
          <p:cNvPr id="149" name="CaixaDeTexto 18">
            <a:extLst>
              <a:ext uri="{FF2B5EF4-FFF2-40B4-BE49-F238E27FC236}">
                <a16:creationId xmlns:a16="http://schemas.microsoft.com/office/drawing/2014/main" id="{375C6CD1-6819-4D11-AB8C-5D5A6B568470}"/>
              </a:ext>
            </a:extLst>
          </p:cNvPr>
          <p:cNvSpPr txBox="1"/>
          <p:nvPr/>
        </p:nvSpPr>
        <p:spPr>
          <a:xfrm rot="16200000">
            <a:off x="-554059" y="8319466"/>
            <a:ext cx="1886788" cy="40011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25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pPr algn="ctr"/>
            <a:r>
              <a:rPr lang="pt-BR" sz="1000" b="1" dirty="0">
                <a:solidFill>
                  <a:srgbClr val="8198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 RECEBÍVEIS VENCIDOS POR FAIXA DE ATRASO</a:t>
            </a:r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8BEA0239-9BF8-48C4-95FC-5ADEE85E8EC8}"/>
              </a:ext>
            </a:extLst>
          </p:cNvPr>
          <p:cNvSpPr/>
          <p:nvPr/>
        </p:nvSpPr>
        <p:spPr>
          <a:xfrm>
            <a:off x="5560417" y="2394537"/>
            <a:ext cx="205975" cy="205975"/>
          </a:xfrm>
          <a:prstGeom prst="ellipse">
            <a:avLst/>
          </a:prstGeom>
          <a:solidFill>
            <a:srgbClr val="7E9D39"/>
          </a:solidFill>
          <a:ln w="19050">
            <a:solidFill>
              <a:srgbClr val="375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t-BR" sz="800" dirty="0"/>
          </a:p>
        </p:txBody>
      </p:sp>
      <p:sp>
        <p:nvSpPr>
          <p:cNvPr id="81" name="CaixaDeTexto 18">
            <a:extLst>
              <a:ext uri="{FF2B5EF4-FFF2-40B4-BE49-F238E27FC236}">
                <a16:creationId xmlns:a16="http://schemas.microsoft.com/office/drawing/2014/main" id="{A14041A9-7D5B-46E8-A363-BD3DB731ECD0}"/>
              </a:ext>
            </a:extLst>
          </p:cNvPr>
          <p:cNvSpPr txBox="1"/>
          <p:nvPr/>
        </p:nvSpPr>
        <p:spPr>
          <a:xfrm>
            <a:off x="4514118" y="3538811"/>
            <a:ext cx="1252274" cy="1323439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25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r>
              <a:rPr lang="pt-BR" sz="8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Caixa disponível para</a:t>
            </a:r>
          </a:p>
          <a:p>
            <a:r>
              <a:rPr lang="pt-BR" sz="8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Revolvência:</a:t>
            </a:r>
          </a:p>
          <a:p>
            <a:r>
              <a:rPr lang="pt-BR" sz="800" b="1" dirty="0">
                <a:solidFill>
                  <a:schemeClr val="bg1"/>
                </a:solidFill>
                <a:latin typeface="+mn-lt"/>
              </a:rPr>
              <a:t>R$ 4.287.356,19 </a:t>
            </a:r>
          </a:p>
          <a:p>
            <a:endParaRPr lang="pt-BR" sz="800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  <a:p>
            <a:r>
              <a:rPr lang="pt-BR" sz="8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Caixa Fundo de Despesas:</a:t>
            </a:r>
          </a:p>
          <a:p>
            <a:r>
              <a:rPr lang="pt-BR" sz="800" b="1" dirty="0">
                <a:solidFill>
                  <a:schemeClr val="bg1"/>
                </a:solidFill>
                <a:latin typeface="+mn-lt"/>
              </a:rPr>
              <a:t>R$ 93.918,43 </a:t>
            </a:r>
          </a:p>
          <a:p>
            <a:endParaRPr lang="pt-BR" sz="800" b="1" dirty="0">
              <a:solidFill>
                <a:schemeClr val="bg1"/>
              </a:solidFill>
              <a:latin typeface="+mn-lt"/>
            </a:endParaRPr>
          </a:p>
          <a:p>
            <a:endParaRPr lang="pt-BR" sz="800" b="1" dirty="0">
              <a:solidFill>
                <a:schemeClr val="bg1"/>
              </a:solidFill>
              <a:latin typeface="+mn-lt"/>
            </a:endParaRPr>
          </a:p>
          <a:p>
            <a:r>
              <a:rPr lang="pt-BR" sz="800" dirty="0">
                <a:solidFill>
                  <a:schemeClr val="bg1"/>
                </a:solidFill>
                <a:latin typeface="+mn-lt"/>
              </a:rPr>
              <a:t>Caixa Fundo de Retenção:</a:t>
            </a:r>
          </a:p>
          <a:p>
            <a:r>
              <a:rPr lang="pt-BR" sz="800" b="1" dirty="0">
                <a:solidFill>
                  <a:schemeClr val="bg1"/>
                </a:solidFill>
                <a:latin typeface="+mn-lt"/>
              </a:rPr>
              <a:t>R$ 19.031,59 </a:t>
            </a:r>
          </a:p>
        </p:txBody>
      </p:sp>
      <p:sp>
        <p:nvSpPr>
          <p:cNvPr id="82" name="CaixaDeTexto 18">
            <a:extLst>
              <a:ext uri="{FF2B5EF4-FFF2-40B4-BE49-F238E27FC236}">
                <a16:creationId xmlns:a16="http://schemas.microsoft.com/office/drawing/2014/main" id="{0833B4C1-21B5-4129-B5AC-E2A04956A267}"/>
              </a:ext>
            </a:extLst>
          </p:cNvPr>
          <p:cNvSpPr txBox="1"/>
          <p:nvPr/>
        </p:nvSpPr>
        <p:spPr>
          <a:xfrm>
            <a:off x="5640495" y="3538811"/>
            <a:ext cx="1252479" cy="338554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 defTabSz="914400">
              <a:defRPr sz="2500">
                <a:solidFill>
                  <a:srgbClr val="DA7D58"/>
                </a:solidFill>
                <a:latin typeface="Spectral Bold"/>
                <a:ea typeface="Spectral Bold"/>
                <a:cs typeface="Spectral Bold"/>
                <a:sym typeface="Spectral Bold"/>
              </a:defRPr>
            </a:lvl1pPr>
          </a:lstStyle>
          <a:p>
            <a:r>
              <a:rPr lang="pt-BR" sz="8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Total de Garantias:</a:t>
            </a:r>
          </a:p>
          <a:p>
            <a:r>
              <a:rPr lang="pt-BR" sz="800" b="1" dirty="0">
                <a:solidFill>
                  <a:schemeClr val="bg1"/>
                </a:solidFill>
                <a:latin typeface="+mn-lt"/>
              </a:rPr>
              <a:t>R$ 17.085.667,45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3059A7B-2FA5-4342-8DD4-F77B1B57B0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0529" y="7565365"/>
            <a:ext cx="4343400" cy="186055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612DD8A-BA76-4111-9E8F-3928CBB3D1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7316" y="7454634"/>
            <a:ext cx="3028595" cy="233926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353F648-0752-491C-A23F-3BB2E47648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5324" y="12424957"/>
            <a:ext cx="5749026" cy="276782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819B2A0-9301-49EE-9B2F-67BBC28C0C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4805" y="5583004"/>
            <a:ext cx="1786283" cy="154242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1BDF937-6F11-4356-BC56-F57CEFF1D8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80853" y="9465851"/>
            <a:ext cx="4797968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48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4328</TotalTime>
  <Words>359</Words>
  <Application>Microsoft Office PowerPoint</Application>
  <PresentationFormat>Personalizar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 Ramos</dc:creator>
  <cp:lastModifiedBy>Karen Ramos</cp:lastModifiedBy>
  <cp:revision>143</cp:revision>
  <dcterms:created xsi:type="dcterms:W3CDTF">2020-12-30T16:51:40Z</dcterms:created>
  <dcterms:modified xsi:type="dcterms:W3CDTF">2022-03-15T02:36:42Z</dcterms:modified>
</cp:coreProperties>
</file>